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6" r:id="rId11"/>
    <p:sldId id="282" r:id="rId12"/>
    <p:sldId id="284" r:id="rId13"/>
    <p:sldId id="285" r:id="rId14"/>
    <p:sldId id="263" r:id="rId15"/>
    <p:sldId id="262" r:id="rId16"/>
    <p:sldId id="283" r:id="rId17"/>
    <p:sldId id="264" r:id="rId18"/>
    <p:sldId id="270" r:id="rId19"/>
    <p:sldId id="271" r:id="rId20"/>
    <p:sldId id="272" r:id="rId21"/>
    <p:sldId id="273" r:id="rId22"/>
    <p:sldId id="274" r:id="rId23"/>
    <p:sldId id="275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60"/>
  </p:normalViewPr>
  <p:slideViewPr>
    <p:cSldViewPr>
      <p:cViewPr varScale="1">
        <p:scale>
          <a:sx n="81" d="100"/>
          <a:sy n="81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40A19D-D6D7-4678-90D5-13169A59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3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8DFC-189C-40B6-A569-7C0BA03BF512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76CE9-DF62-4A9E-9D0C-671448007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76CE9-DF62-4A9E-9D0C-6714480072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76CE9-DF62-4A9E-9D0C-6714480072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B2C5-9DD5-42E8-98B9-4F90745B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7AF2-E0A3-447C-B2B5-8839C2D16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D457-5C6F-48F8-8A3E-1982DB186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6F48-6AE0-4B8C-AEE5-5141270F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3FC1-BA69-471C-AFA1-D81865F85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6A2-A27B-4583-B645-712CE214D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7EB7-6DAF-43E8-9929-642BA2E43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23602-7D49-49BE-91AA-B08A84B98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83EB-281F-4CEF-8C35-45F20D67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61B0-C1BC-40C4-BA2C-010CC9BB3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45FB-4C96-42BC-AD58-A68DB9E7D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AD0-0081-4716-BB12-1BF4E7D6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19EA0C9-4822-49F6-BDFD-9EC8ECC65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wmf"/><Relationship Id="rId3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ndfood.ubc.ca/courses/agsc/450/project/files/studentwebsites2004A/Group20/melons.jpg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Fruits and Vegetables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14600"/>
            <a:ext cx="27051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Vegetables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Edible herb-like plant.</a:t>
            </a:r>
          </a:p>
          <a:p>
            <a:pPr eaLnBrk="1" hangingPunct="1">
              <a:defRPr/>
            </a:pPr>
            <a:r>
              <a:rPr lang="en-US" dirty="0" smtClean="0"/>
              <a:t>Leaves, fruit, stems, roots, tubers, seeds &amp; flowers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8600"/>
            <a:ext cx="36179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Flower Vegetable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410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Includes broccoli, cauliflower, Brussels sprouts and cabbage.</a:t>
            </a:r>
          </a:p>
          <a:p>
            <a:pPr eaLnBrk="1" hangingPunct="1">
              <a:defRPr/>
            </a:pPr>
            <a:r>
              <a:rPr lang="en-US" dirty="0" smtClean="0"/>
              <a:t>They are the flower of the plant.</a:t>
            </a:r>
          </a:p>
          <a:p>
            <a:pPr eaLnBrk="1" hangingPunct="1">
              <a:defRPr/>
            </a:pPr>
            <a:r>
              <a:rPr lang="en-US" dirty="0" smtClean="0"/>
              <a:t>Squash blossoms can be stuffed and fried as a vegetable.</a:t>
            </a:r>
          </a:p>
        </p:txBody>
      </p:sp>
      <p:pic>
        <p:nvPicPr>
          <p:cNvPr id="12292" name="Picture 4" descr="MCj033125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514600"/>
            <a:ext cx="18129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Fruit Vegetables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410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Avocados (used to make guacamole), cucumbers, eggplants, peppers, squash &amp; tomatoes.</a:t>
            </a:r>
          </a:p>
          <a:p>
            <a:pPr eaLnBrk="1" hangingPunct="1">
              <a:defRPr/>
            </a:pPr>
            <a:r>
              <a:rPr lang="en-US" dirty="0" smtClean="0"/>
              <a:t>Fruit of the plant – from a flower.</a:t>
            </a:r>
          </a:p>
          <a:p>
            <a:pPr eaLnBrk="1" hangingPunct="1">
              <a:defRPr/>
            </a:pPr>
            <a:r>
              <a:rPr lang="en-US" dirty="0" smtClean="0"/>
              <a:t>Defined as a fleshy covering surrounding seeds of the plant.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00400"/>
            <a:ext cx="2209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Leafy Vegetables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638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Includes lettuce, spinach, winter greens (turnip, kale and mustard)</a:t>
            </a:r>
            <a:r>
              <a:rPr lang="en-US" dirty="0"/>
              <a:t> </a:t>
            </a:r>
            <a:r>
              <a:rPr lang="en-US" dirty="0" smtClean="0"/>
              <a:t>and Swiss chard.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Common lettuce varieties include: Iceberg, Romaine, Bibb, Green Leaf, Red Leaf and  Boston.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30448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Seed Vegetable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257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Vegetable in which the seed, and/or pod of the plant is eaten.  Corn, peas, beans.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981200"/>
            <a:ext cx="2514600" cy="2362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Root Vegetable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019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Vegetable that has a single root that extended into the ground and provides nutrients to the part of the plant that exists above ground.  Carrot, radish.</a:t>
            </a:r>
          </a:p>
          <a:p>
            <a:pPr eaLnBrk="1" hangingPunct="1">
              <a:defRPr/>
            </a:pPr>
            <a:r>
              <a:rPr lang="en-US" sz="2800" dirty="0" smtClean="0"/>
              <a:t>When they get old, root vegetables sprout roots.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1828800"/>
            <a:ext cx="1133475" cy="4114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Tubers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638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Potatoes &amp; sweet potatoes.</a:t>
            </a:r>
          </a:p>
          <a:p>
            <a:pPr eaLnBrk="1" hangingPunct="1">
              <a:defRPr/>
            </a:pPr>
            <a:r>
              <a:rPr lang="en-US" dirty="0" smtClean="0"/>
              <a:t>Bulbous root capable of generating a new plant.</a:t>
            </a:r>
          </a:p>
          <a:p>
            <a:pPr eaLnBrk="1" hangingPunct="1">
              <a:defRPr/>
            </a:pPr>
            <a:r>
              <a:rPr lang="en-US" dirty="0" smtClean="0"/>
              <a:t>Grows underground.</a:t>
            </a:r>
          </a:p>
          <a:p>
            <a:pPr eaLnBrk="1" hangingPunct="1">
              <a:defRPr/>
            </a:pPr>
            <a:r>
              <a:rPr lang="en-US" dirty="0" smtClean="0"/>
              <a:t>When they get old, tubers sprout stems and leaves to form the new plant.</a:t>
            </a:r>
          </a:p>
        </p:txBody>
      </p:sp>
      <p:pic>
        <p:nvPicPr>
          <p:cNvPr id="17412" name="Picture 4" descr="MCj01495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0"/>
            <a:ext cx="2354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Stem Vegetables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400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Vegetable in which the fibrous plant stem is eaten.  </a:t>
            </a:r>
          </a:p>
          <a:p>
            <a:pPr eaLnBrk="1" hangingPunct="1">
              <a:defRPr/>
            </a:pPr>
            <a:r>
              <a:rPr lang="en-US" sz="2800" dirty="0" smtClean="0"/>
              <a:t>Celery, asparagus, artichokes &amp; mushrooms.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1400" y="1752600"/>
            <a:ext cx="560388" cy="4114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9067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Fruit How-To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Unripe fruit should be stored at room temperature (65-75F) to ripen.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Placing fruits in a paper bag can speed ripening.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Ripen bananas by placing them with apples or pears.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Store ripe fruit in fridge to prolong life.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Fresh produce (fruits or vegetables) can generally be stored about 4 days.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Storing Fruits and Vegetables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Roots and tubers:  dry, unpeeled in a cool dark area. Under the sink is a favorite place.</a:t>
            </a:r>
          </a:p>
          <a:p>
            <a:pPr eaLnBrk="1" hangingPunct="1">
              <a:defRPr/>
            </a:pPr>
            <a:r>
              <a:rPr lang="en-US" sz="2800" dirty="0" smtClean="0"/>
              <a:t>Ripe fruits and vegetables:  in refrigerator with humidity of 80-110%  Fruits in one drawer, vegetables in another.  Some fruits emit ethylene that causes fruits to ripen. 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Remove tops from carrots, turnips etc. The tops pull moisture and nutrients from the roots and speed spoilage.</a:t>
            </a:r>
          </a:p>
          <a:p>
            <a:pPr eaLnBrk="1" hangingPunct="1">
              <a:defRPr/>
            </a:pPr>
            <a:r>
              <a:rPr lang="en-US" sz="2800" dirty="0" err="1" smtClean="0"/>
              <a:t>Unripened</a:t>
            </a:r>
            <a:r>
              <a:rPr lang="en-US" sz="2800" dirty="0" smtClean="0"/>
              <a:t> fruits and vegetables:  room temperature until ripe, then refrigerator.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 fruit?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72400" cy="152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An organ that develops from the ovary of a flowering plant and contains one or more seeds.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Or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The perfect snack food, the basis of a dessert, colorful sauce or soup or an accompaniment to meat, fish, or poultry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Summarize ways to prevent fruits and vegetables from spoiling too quickly.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Keep fruits and vegetables away from each other.</a:t>
            </a:r>
          </a:p>
          <a:p>
            <a:pPr eaLnBrk="1" hangingPunct="1">
              <a:defRPr/>
            </a:pPr>
            <a:r>
              <a:rPr lang="en-US" smtClean="0"/>
              <a:t>Refrigerate if ripe.</a:t>
            </a:r>
          </a:p>
          <a:p>
            <a:pPr eaLnBrk="1" hangingPunct="1">
              <a:defRPr/>
            </a:pPr>
            <a:r>
              <a:rPr lang="en-US" smtClean="0"/>
              <a:t>Limit storage life.</a:t>
            </a:r>
          </a:p>
          <a:p>
            <a:pPr eaLnBrk="1" hangingPunct="1">
              <a:defRPr/>
            </a:pPr>
            <a:r>
              <a:rPr lang="en-US" smtClean="0"/>
              <a:t>Don’t peel or wash before use.</a:t>
            </a:r>
          </a:p>
          <a:p>
            <a:pPr eaLnBrk="1" hangingPunct="1">
              <a:defRPr/>
            </a:pPr>
            <a:r>
              <a:rPr lang="en-US" smtClean="0"/>
              <a:t>Only store about 4 days.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Appropriate cooking methods for fruit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Grill or broil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Poach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Sautee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Bake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Microwave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Cook Quickly – Slices, chunks or halves Pineapple, Bananas, Peaches</a:t>
            </a:r>
          </a:p>
          <a:p>
            <a:pPr eaLnBrk="1" hangingPunct="1">
              <a:defRPr/>
            </a:pPr>
            <a:r>
              <a:rPr lang="en-US" sz="1800" dirty="0" smtClean="0"/>
              <a:t>Firm fruit – Apples, peaches, pears half or large pieces…small fruit keep whole.</a:t>
            </a:r>
          </a:p>
          <a:p>
            <a:pPr eaLnBrk="1" hangingPunct="1">
              <a:defRPr/>
            </a:pPr>
            <a:r>
              <a:rPr lang="en-US" sz="1800" dirty="0" smtClean="0"/>
              <a:t>Peel, core and seed, cut in uniform size – cherries, bananas, pears, pineapple</a:t>
            </a:r>
          </a:p>
          <a:p>
            <a:pPr eaLnBrk="1" hangingPunct="1">
              <a:defRPr/>
            </a:pPr>
            <a:r>
              <a:rPr lang="en-US" sz="1800" dirty="0" smtClean="0"/>
              <a:t>Firm fruit – whole or large pieces, apples, pears and bananas</a:t>
            </a:r>
          </a:p>
          <a:p>
            <a:pPr eaLnBrk="1" hangingPunct="1">
              <a:defRPr/>
            </a:pPr>
            <a:r>
              <a:rPr lang="en-US" sz="1800" dirty="0" smtClean="0"/>
              <a:t>Watch cooking time, cover – pierce skins with a fork to prevent bursting.</a:t>
            </a:r>
          </a:p>
        </p:txBody>
      </p:sp>
      <p:pic>
        <p:nvPicPr>
          <p:cNvPr id="22533" name="Picture 5" descr="MCj02376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114617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MCj03512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1117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Explain how to prevent enzymatic browning of fruits.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oxygen comes in contact with flesh of cut fruit and turns it brown.</a:t>
            </a:r>
          </a:p>
          <a:p>
            <a:pPr eaLnBrk="1" hangingPunct="1">
              <a:defRPr/>
            </a:pPr>
            <a:r>
              <a:rPr lang="en-US" dirty="0" smtClean="0"/>
              <a:t>Coat with acid like lemon juice as soon as they are cut.</a:t>
            </a:r>
          </a:p>
          <a:p>
            <a:pPr eaLnBrk="1" hangingPunct="1">
              <a:defRPr/>
            </a:pPr>
            <a:r>
              <a:rPr lang="en-US" dirty="0" smtClean="0"/>
              <a:t>Holding in water can work short term.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800600"/>
            <a:ext cx="2819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Match vegetables to appropriate cooking methods.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Boiling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Steaming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Microwaving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Roasting &amp; Baking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Sautéing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Deep-frying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Grilling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Artichokes, asparagus, green beans, broccoli, carrots &amp; potatoes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Mushrooms &amp; onions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Most vegetables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Carrots, cauliflower, potatoes &amp; zucchini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Corn, potatoes, cabbage &amp; carrots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Squash, eggplant, mushrooms &amp; potatoes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Asparagus, mushrooms, onions, corn &amp; eggplant</a:t>
            </a:r>
          </a:p>
        </p:txBody>
      </p:sp>
      <p:pic>
        <p:nvPicPr>
          <p:cNvPr id="24581" name="Picture 5" descr="MCj03512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19600"/>
            <a:ext cx="1117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MCj02376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1771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Random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r>
              <a:rPr lang="en-US" dirty="0" smtClean="0"/>
              <a:t>Hydroponic farming is a way to have fresh vegetables year round.</a:t>
            </a:r>
          </a:p>
          <a:p>
            <a:r>
              <a:rPr lang="en-US" dirty="0" smtClean="0"/>
              <a:t>Plants are grown in nutrient enriched water in greenhouses where light and temperature can be controlled.</a:t>
            </a:r>
          </a:p>
          <a:p>
            <a:r>
              <a:rPr lang="en-US" dirty="0" smtClean="0"/>
              <a:t>Dried plums are marketed as Prunes. But prunes got a bad reputation because they can help you </a:t>
            </a:r>
            <a:r>
              <a:rPr lang="en-US" i="1" dirty="0" smtClean="0"/>
              <a:t>go</a:t>
            </a:r>
            <a:r>
              <a:rPr lang="en-US" dirty="0" smtClean="0"/>
              <a:t> to the bathroom if you’re constipated.</a:t>
            </a:r>
          </a:p>
          <a:p>
            <a:r>
              <a:rPr lang="en-US" dirty="0" smtClean="0"/>
              <a:t>So now the prune people are marketing them as dried plums.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61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Random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Cooks can tell when a vegetable is done cooking by its appearance and its texture.</a:t>
            </a:r>
          </a:p>
          <a:p>
            <a:r>
              <a:rPr lang="en-US" dirty="0" smtClean="0"/>
              <a:t>Vegetables are often cut into small cubes with a chef’s knife. This cut is called a dice.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Herbs and garlic are often cut into the smallest possible pieces, so their flavor can be distributed throughout a dish.</a:t>
            </a:r>
          </a:p>
          <a:p>
            <a:r>
              <a:rPr lang="en-US" dirty="0" smtClean="0"/>
              <a:t>This is called mincing.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7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fruit sugar called?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000" smtClean="0"/>
              <a:t>Fructose</a:t>
            </a:r>
          </a:p>
        </p:txBody>
      </p:sp>
      <p:pic>
        <p:nvPicPr>
          <p:cNvPr id="4100" name="Picture 4" descr="MCj029576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81400"/>
            <a:ext cx="22431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Fruits are classified.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Classified by growing season and location.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Summer Fruit</a:t>
            </a:r>
          </a:p>
          <a:p>
            <a:pPr eaLnBrk="1" hangingPunct="1">
              <a:defRPr/>
            </a:pPr>
            <a:r>
              <a:rPr lang="en-US" sz="2800" dirty="0" smtClean="0"/>
              <a:t>Winter Fruit</a:t>
            </a:r>
          </a:p>
          <a:p>
            <a:pPr eaLnBrk="1" hangingPunct="1">
              <a:defRPr/>
            </a:pPr>
            <a:r>
              <a:rPr lang="en-US" sz="2800" dirty="0" smtClean="0"/>
              <a:t>Tropical Fruit</a:t>
            </a:r>
          </a:p>
        </p:txBody>
      </p:sp>
      <p:pic>
        <p:nvPicPr>
          <p:cNvPr id="5124" name="Picture 8" descr="MCj02340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2819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Summer Fruits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800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Berries, cherries, grapes, melons, peaches, plums and pears.</a:t>
            </a:r>
          </a:p>
          <a:p>
            <a:pPr eaLnBrk="1" hangingPunct="1">
              <a:defRPr/>
            </a:pPr>
            <a:r>
              <a:rPr lang="en-US" sz="2800" dirty="0" smtClean="0"/>
              <a:t>Single stone fruit is a drupe</a:t>
            </a:r>
          </a:p>
          <a:p>
            <a:pPr eaLnBrk="1" hangingPunct="1">
              <a:defRPr/>
            </a:pPr>
            <a:r>
              <a:rPr lang="en-US" sz="2800" dirty="0" smtClean="0"/>
              <a:t>Most are delicious raw, also popular baked or cooked.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1200"/>
            <a:ext cx="2065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Berries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Most perishable, tender and fragile</a:t>
            </a:r>
          </a:p>
          <a:p>
            <a:pPr eaLnBrk="1" hangingPunct="1">
              <a:defRPr/>
            </a:pPr>
            <a:r>
              <a:rPr lang="en-US" dirty="0" smtClean="0"/>
              <a:t>Handle as little as possible</a:t>
            </a:r>
          </a:p>
          <a:p>
            <a:pPr eaLnBrk="1" hangingPunct="1">
              <a:defRPr/>
            </a:pPr>
            <a:r>
              <a:rPr lang="en-US" dirty="0" smtClean="0"/>
              <a:t>Don’t wash until used</a:t>
            </a:r>
          </a:p>
          <a:p>
            <a:pPr eaLnBrk="1" hangingPunct="1">
              <a:defRPr/>
            </a:pPr>
            <a:r>
              <a:rPr lang="en-US" dirty="0" smtClean="0"/>
              <a:t>Technically grapes are berries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172" name="Picture 4" descr="MCj03585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19600"/>
            <a:ext cx="18288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Melons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Cantaloupe</a:t>
            </a:r>
          </a:p>
          <a:p>
            <a:pPr eaLnBrk="1" hangingPunct="1">
              <a:defRPr/>
            </a:pPr>
            <a:r>
              <a:rPr lang="en-US" dirty="0" smtClean="0"/>
              <a:t>Crenshaw</a:t>
            </a:r>
          </a:p>
          <a:p>
            <a:pPr eaLnBrk="1" hangingPunct="1">
              <a:defRPr/>
            </a:pPr>
            <a:r>
              <a:rPr lang="en-US" dirty="0" smtClean="0"/>
              <a:t>Honeydew</a:t>
            </a:r>
          </a:p>
          <a:p>
            <a:pPr eaLnBrk="1" hangingPunct="1">
              <a:defRPr/>
            </a:pPr>
            <a:r>
              <a:rPr lang="en-US" dirty="0" smtClean="0"/>
              <a:t>Watermelon</a:t>
            </a:r>
          </a:p>
          <a:p>
            <a:pPr eaLnBrk="1" hangingPunct="1">
              <a:defRPr/>
            </a:pPr>
            <a:r>
              <a:rPr lang="en-US" dirty="0" smtClean="0"/>
              <a:t>From the squash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family</a:t>
            </a:r>
          </a:p>
        </p:txBody>
      </p:sp>
      <p:pic>
        <p:nvPicPr>
          <p:cNvPr id="8196" name="Picture 11" descr="mel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34432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Winter Fruits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Citrus such as oranges, grapefruits, lemons, limes, tangerines</a:t>
            </a:r>
          </a:p>
          <a:p>
            <a:pPr eaLnBrk="1" hangingPunct="1">
              <a:defRPr/>
            </a:pPr>
            <a:r>
              <a:rPr lang="en-US" dirty="0" smtClean="0"/>
              <a:t>Citrus fruits are high in vitamin C. Limes have more than oranges or lemons.</a:t>
            </a:r>
          </a:p>
          <a:p>
            <a:pPr lvl="0" eaLnBrk="1" hangingPunct="1">
              <a:defRPr/>
            </a:pPr>
            <a:r>
              <a:rPr lang="en-US" dirty="0" smtClean="0"/>
              <a:t>Apples </a:t>
            </a:r>
            <a:r>
              <a:rPr lang="en-US" dirty="0" smtClean="0">
                <a:effectLst/>
              </a:rPr>
              <a:t>are </a:t>
            </a:r>
            <a:r>
              <a:rPr lang="en-US" dirty="0">
                <a:effectLst/>
              </a:rPr>
              <a:t>winter fruits even though they begin coming in during the fall. In cold </a:t>
            </a:r>
            <a:r>
              <a:rPr lang="en-US" dirty="0" smtClean="0">
                <a:effectLst/>
              </a:rPr>
              <a:t>storage, </a:t>
            </a:r>
            <a:r>
              <a:rPr lang="en-US" dirty="0">
                <a:effectLst/>
              </a:rPr>
              <a:t>apples can last for months.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9220" name="Picture 4" descr="MCj04135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10532"/>
            <a:ext cx="28178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Tropical Fruits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Named for climate in regions where they grow. 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Includes figs, dates, bananas, papayas, pineapple, pomegranates and passion fruit.</a:t>
            </a:r>
          </a:p>
        </p:txBody>
      </p:sp>
      <p:pic>
        <p:nvPicPr>
          <p:cNvPr id="10244" name="Picture 4" descr="MCj04118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048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885</TotalTime>
  <Words>1004</Words>
  <Application>Microsoft Macintosh PowerPoint</Application>
  <PresentationFormat>On-screen Show (4:3)</PresentationFormat>
  <Paragraphs>131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Textured</vt:lpstr>
      <vt:lpstr>Chapter 9</vt:lpstr>
      <vt:lpstr>What is a fruit?</vt:lpstr>
      <vt:lpstr>What is fruit sugar called?</vt:lpstr>
      <vt:lpstr>Fruits are classified.</vt:lpstr>
      <vt:lpstr>Summer Fruits</vt:lpstr>
      <vt:lpstr>Berries</vt:lpstr>
      <vt:lpstr>Melons</vt:lpstr>
      <vt:lpstr>Winter Fruits</vt:lpstr>
      <vt:lpstr>Tropical Fruits</vt:lpstr>
      <vt:lpstr>Vegetables</vt:lpstr>
      <vt:lpstr>Flower Vegetable</vt:lpstr>
      <vt:lpstr>Fruit Vegetables</vt:lpstr>
      <vt:lpstr>Leafy Vegetables</vt:lpstr>
      <vt:lpstr>Seed Vegetable</vt:lpstr>
      <vt:lpstr>Root Vegetable</vt:lpstr>
      <vt:lpstr>Tubers</vt:lpstr>
      <vt:lpstr>Stem Vegetables</vt:lpstr>
      <vt:lpstr>Fruit How-To</vt:lpstr>
      <vt:lpstr>Storing Fruits and Vegetables</vt:lpstr>
      <vt:lpstr>Summarize ways to prevent fruits and vegetables from spoiling too quickly.</vt:lpstr>
      <vt:lpstr>Appropriate cooking methods for fruit</vt:lpstr>
      <vt:lpstr>Explain how to prevent enzymatic browning of fruits.</vt:lpstr>
      <vt:lpstr>Match vegetables to appropriate cooking methods.</vt:lpstr>
      <vt:lpstr>Some Random Bits</vt:lpstr>
      <vt:lpstr>More Random Bits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Becky Cox</dc:creator>
  <cp:lastModifiedBy>Raean Lane</cp:lastModifiedBy>
  <cp:revision>44</cp:revision>
  <dcterms:created xsi:type="dcterms:W3CDTF">2005-04-12T03:47:23Z</dcterms:created>
  <dcterms:modified xsi:type="dcterms:W3CDTF">2014-09-02T02:47:00Z</dcterms:modified>
</cp:coreProperties>
</file>