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514" r:id="rId2"/>
    <p:sldId id="398" r:id="rId3"/>
    <p:sldId id="515" r:id="rId4"/>
    <p:sldId id="516" r:id="rId5"/>
    <p:sldId id="517" r:id="rId6"/>
    <p:sldId id="399" r:id="rId7"/>
    <p:sldId id="518" r:id="rId8"/>
    <p:sldId id="530" r:id="rId9"/>
    <p:sldId id="529" r:id="rId10"/>
    <p:sldId id="401" r:id="rId11"/>
    <p:sldId id="519" r:id="rId12"/>
    <p:sldId id="402" r:id="rId13"/>
    <p:sldId id="520" r:id="rId14"/>
    <p:sldId id="403" r:id="rId15"/>
    <p:sldId id="521" r:id="rId16"/>
    <p:sldId id="404" r:id="rId17"/>
    <p:sldId id="522" r:id="rId18"/>
    <p:sldId id="523" r:id="rId19"/>
    <p:sldId id="405" r:id="rId20"/>
    <p:sldId id="524" r:id="rId21"/>
    <p:sldId id="525" r:id="rId22"/>
    <p:sldId id="526" r:id="rId23"/>
    <p:sldId id="407" r:id="rId24"/>
    <p:sldId id="527" r:id="rId25"/>
    <p:sldId id="408" r:id="rId26"/>
    <p:sldId id="409" r:id="rId27"/>
    <p:sldId id="528" r:id="rId28"/>
    <p:sldId id="531"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9341" autoAdjust="0"/>
  </p:normalViewPr>
  <p:slideViewPr>
    <p:cSldViewPr>
      <p:cViewPr>
        <p:scale>
          <a:sx n="108" d="100"/>
          <a:sy n="108" d="100"/>
        </p:scale>
        <p:origin x="-80" y="-80"/>
      </p:cViewPr>
      <p:guideLst>
        <p:guide orient="horz" pos="2160"/>
        <p:guide pos="2880"/>
      </p:guideLst>
    </p:cSldViewPr>
  </p:slideViewPr>
  <p:outlineViewPr>
    <p:cViewPr>
      <p:scale>
        <a:sx n="33" d="100"/>
        <a:sy n="33" d="100"/>
      </p:scale>
      <p:origin x="0" y="6673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4" d="100"/>
          <a:sy n="94" d="100"/>
        </p:scale>
        <p:origin x="-259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defTabSz="896938">
              <a:defRPr sz="1200">
                <a:latin typeface="Calibri" pitchFamily="34" charset="0"/>
              </a:defRPr>
            </a:lvl1pPr>
          </a:lstStyle>
          <a:p>
            <a:endParaRPr lang="en-US"/>
          </a:p>
        </p:txBody>
      </p:sp>
      <p:sp>
        <p:nvSpPr>
          <p:cNvPr id="3" name="Date Placeholder 2"/>
          <p:cNvSpPr>
            <a:spLocks noGrp="1"/>
          </p:cNvSpPr>
          <p:nvPr>
            <p:ph type="dt" sz="quarter" idx="1"/>
          </p:nvPr>
        </p:nvSpPr>
        <p:spPr bwMode="auto">
          <a:xfrm>
            <a:off x="3884613" y="0"/>
            <a:ext cx="29718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r" defTabSz="896938">
              <a:defRPr sz="1200">
                <a:latin typeface="Calibri" pitchFamily="34" charset="0"/>
              </a:defRPr>
            </a:lvl1pPr>
          </a:lstStyle>
          <a:p>
            <a:fld id="{2E919B74-D5D7-4917-B301-7CEB3BAC6037}" type="datetimeFigureOut">
              <a:rPr lang="en-US"/>
              <a:pPr/>
              <a:t>9/1/14</a:t>
            </a:fld>
            <a:endParaRPr lang="en-US"/>
          </a:p>
        </p:txBody>
      </p:sp>
      <p:sp>
        <p:nvSpPr>
          <p:cNvPr id="4" name="Footer Placeholder 3"/>
          <p:cNvSpPr>
            <a:spLocks noGrp="1"/>
          </p:cNvSpPr>
          <p:nvPr>
            <p:ph type="ftr" sz="quarter" idx="2"/>
          </p:nvPr>
        </p:nvSpPr>
        <p:spPr bwMode="auto">
          <a:xfrm>
            <a:off x="0" y="8685213"/>
            <a:ext cx="2971800" cy="457200"/>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lvl1pPr defTabSz="896938">
              <a:defRPr sz="1200">
                <a:latin typeface="Calibri" pitchFamily="34" charset="0"/>
              </a:defRPr>
            </a:lvl1pPr>
          </a:lstStyle>
          <a:p>
            <a:endParaRPr lang="en-US"/>
          </a:p>
        </p:txBody>
      </p:sp>
      <p:sp>
        <p:nvSpPr>
          <p:cNvPr id="5" name="Slide Number Placeholder 4"/>
          <p:cNvSpPr>
            <a:spLocks noGrp="1"/>
          </p:cNvSpPr>
          <p:nvPr>
            <p:ph type="sldNum" sz="quarter" idx="3"/>
          </p:nvPr>
        </p:nvSpPr>
        <p:spPr bwMode="auto">
          <a:xfrm>
            <a:off x="3884613" y="8685213"/>
            <a:ext cx="2971800" cy="457200"/>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lvl1pPr algn="r" defTabSz="896938">
              <a:defRPr sz="1200">
                <a:latin typeface="Calibri" pitchFamily="34" charset="0"/>
              </a:defRPr>
            </a:lvl1pPr>
          </a:lstStyle>
          <a:p>
            <a:fld id="{B2F33BD8-76AF-4807-B161-69C89D80BE51}" type="slidenum">
              <a:rPr lang="en-US"/>
              <a:pPr/>
              <a:t>‹#›</a:t>
            </a:fld>
            <a:endParaRPr lang="en-US"/>
          </a:p>
        </p:txBody>
      </p:sp>
    </p:spTree>
    <p:extLst>
      <p:ext uri="{BB962C8B-B14F-4D97-AF65-F5344CB8AC3E}">
        <p14:creationId xmlns:p14="http://schemas.microsoft.com/office/powerpoint/2010/main" val="8875565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defTabSz="896938">
              <a:defRPr sz="1200">
                <a:latin typeface="Calibri" pitchFamily="34" charset="0"/>
              </a:defRPr>
            </a:lvl1pPr>
          </a:lstStyle>
          <a:p>
            <a:endParaRPr lang="en-US"/>
          </a:p>
        </p:txBody>
      </p:sp>
      <p:sp>
        <p:nvSpPr>
          <p:cNvPr id="3" name="Date Placeholder 2"/>
          <p:cNvSpPr>
            <a:spLocks noGrp="1"/>
          </p:cNvSpPr>
          <p:nvPr>
            <p:ph type="dt" idx="1"/>
          </p:nvPr>
        </p:nvSpPr>
        <p:spPr bwMode="auto">
          <a:xfrm>
            <a:off x="3884613" y="0"/>
            <a:ext cx="29718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r" defTabSz="896938">
              <a:defRPr sz="1200">
                <a:latin typeface="Calibri" pitchFamily="34" charset="0"/>
              </a:defRPr>
            </a:lvl1pPr>
          </a:lstStyle>
          <a:p>
            <a:fld id="{2210C93B-13AC-4965-B78A-4C5DEDC2DF5F}" type="datetimeFigureOut">
              <a:rPr lang="en-US"/>
              <a:pPr/>
              <a:t>9/1/14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lvl1pPr defTabSz="896938">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lvl1pPr algn="r" defTabSz="896938">
              <a:defRPr sz="1200">
                <a:latin typeface="Calibri" pitchFamily="34" charset="0"/>
              </a:defRPr>
            </a:lvl1pPr>
          </a:lstStyle>
          <a:p>
            <a:fld id="{87F892A8-8572-4ECE-85B8-7AC552B17D1F}" type="slidenum">
              <a:rPr lang="en-US"/>
              <a:pPr/>
              <a:t>‹#›</a:t>
            </a:fld>
            <a:endParaRPr lang="en-US"/>
          </a:p>
        </p:txBody>
      </p:sp>
    </p:spTree>
    <p:extLst>
      <p:ext uri="{BB962C8B-B14F-4D97-AF65-F5344CB8AC3E}">
        <p14:creationId xmlns:p14="http://schemas.microsoft.com/office/powerpoint/2010/main" val="41782806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p:txBody>
          <a:bodyPr/>
          <a:lstStyle/>
          <a:p>
            <a:pPr eaLnBrk="1" hangingPunct="1"/>
            <a:endParaRPr lang="en-US" smtClean="0"/>
          </a:p>
        </p:txBody>
      </p:sp>
      <p:sp>
        <p:nvSpPr>
          <p:cNvPr id="4" name="Slide Number Placeholder 3"/>
          <p:cNvSpPr>
            <a:spLocks noGrp="1"/>
          </p:cNvSpPr>
          <p:nvPr>
            <p:ph type="sldNum" sz="quarter" idx="5"/>
          </p:nvPr>
        </p:nvSpPr>
        <p:spPr>
          <a:noFill/>
        </p:spPr>
        <p:txBody>
          <a:bodyPr/>
          <a:lstStyle/>
          <a:p>
            <a:fld id="{3142AB09-323D-4CFE-B232-38155948B64B}" type="slidenum">
              <a:rPr lang="en-US"/>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p:txBody>
          <a:bodyPr/>
          <a:lstStyle/>
          <a:p>
            <a:pPr eaLnBrk="1" hangingPunct="1"/>
            <a:endParaRPr lang="en-US" smtClean="0"/>
          </a:p>
        </p:txBody>
      </p:sp>
      <p:sp>
        <p:nvSpPr>
          <p:cNvPr id="4" name="Slide Number Placeholder 3"/>
          <p:cNvSpPr>
            <a:spLocks noGrp="1"/>
          </p:cNvSpPr>
          <p:nvPr>
            <p:ph type="sldNum" sz="quarter" idx="5"/>
          </p:nvPr>
        </p:nvSpPr>
        <p:spPr>
          <a:noFill/>
        </p:spPr>
        <p:txBody>
          <a:bodyPr/>
          <a:lstStyle/>
          <a:p>
            <a:fld id="{CC145658-69CB-4D63-85F2-4BA9946025CF}" type="slidenum">
              <a:rPr lang="en-US"/>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p:txBody>
          <a:bodyPr/>
          <a:lstStyle/>
          <a:p>
            <a:pPr eaLnBrk="1" hangingPunct="1"/>
            <a:endParaRPr lang="en-US" smtClean="0"/>
          </a:p>
        </p:txBody>
      </p:sp>
      <p:sp>
        <p:nvSpPr>
          <p:cNvPr id="4" name="Slide Number Placeholder 3"/>
          <p:cNvSpPr>
            <a:spLocks noGrp="1"/>
          </p:cNvSpPr>
          <p:nvPr>
            <p:ph type="sldNum" sz="quarter" idx="5"/>
          </p:nvPr>
        </p:nvSpPr>
        <p:spPr>
          <a:noFill/>
        </p:spPr>
        <p:txBody>
          <a:bodyPr/>
          <a:lstStyle/>
          <a:p>
            <a:fld id="{F35E51F0-E7E1-4681-B5DD-05228C5DDEFB}"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p:txBody>
          <a:bodyPr/>
          <a:lstStyle/>
          <a:p>
            <a:pPr eaLnBrk="1" hangingPunct="1"/>
            <a:endParaRPr lang="en-US" smtClean="0"/>
          </a:p>
        </p:txBody>
      </p:sp>
      <p:sp>
        <p:nvSpPr>
          <p:cNvPr id="4" name="Slide Number Placeholder 3"/>
          <p:cNvSpPr>
            <a:spLocks noGrp="1"/>
          </p:cNvSpPr>
          <p:nvPr>
            <p:ph type="sldNum" sz="quarter" idx="5"/>
          </p:nvPr>
        </p:nvSpPr>
        <p:spPr>
          <a:noFill/>
        </p:spPr>
        <p:txBody>
          <a:bodyPr/>
          <a:lstStyle/>
          <a:p>
            <a:fld id="{31B655F4-3F18-416E-8139-4C5ED7BF7583}" type="slidenum">
              <a:rPr lang="en-US"/>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p:txBody>
          <a:bodyPr/>
          <a:lstStyle/>
          <a:p>
            <a:pPr eaLnBrk="1" hangingPunct="1"/>
            <a:endParaRPr lang="en-US" smtClean="0"/>
          </a:p>
        </p:txBody>
      </p:sp>
      <p:sp>
        <p:nvSpPr>
          <p:cNvPr id="4" name="Slide Number Placeholder 3"/>
          <p:cNvSpPr>
            <a:spLocks noGrp="1"/>
          </p:cNvSpPr>
          <p:nvPr>
            <p:ph type="sldNum" sz="quarter" idx="5"/>
          </p:nvPr>
        </p:nvSpPr>
        <p:spPr>
          <a:noFill/>
        </p:spPr>
        <p:txBody>
          <a:bodyPr/>
          <a:lstStyle/>
          <a:p>
            <a:fld id="{76BABADA-787F-4929-9B7A-C387F737C9EC}" type="slidenum">
              <a:rPr lang="en-US"/>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p:txBody>
          <a:bodyPr/>
          <a:lstStyle/>
          <a:p>
            <a:pPr eaLnBrk="1" hangingPunct="1"/>
            <a:endParaRPr lang="en-US" smtClean="0"/>
          </a:p>
        </p:txBody>
      </p:sp>
      <p:sp>
        <p:nvSpPr>
          <p:cNvPr id="4" name="Slide Number Placeholder 3"/>
          <p:cNvSpPr>
            <a:spLocks noGrp="1"/>
          </p:cNvSpPr>
          <p:nvPr>
            <p:ph type="sldNum" sz="quarter" idx="5"/>
          </p:nvPr>
        </p:nvSpPr>
        <p:spPr>
          <a:noFill/>
        </p:spPr>
        <p:txBody>
          <a:bodyPr/>
          <a:lstStyle/>
          <a:p>
            <a:fld id="{1F594F2C-68F4-43F1-9687-2D837EFACE16}" type="slidenum">
              <a:rPr lang="en-US"/>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p:txBody>
          <a:bodyPr/>
          <a:lstStyle/>
          <a:p>
            <a:pPr eaLnBrk="1" hangingPunct="1"/>
            <a:endParaRPr lang="en-US" smtClean="0"/>
          </a:p>
        </p:txBody>
      </p:sp>
      <p:sp>
        <p:nvSpPr>
          <p:cNvPr id="4" name="Slide Number Placeholder 3"/>
          <p:cNvSpPr>
            <a:spLocks noGrp="1"/>
          </p:cNvSpPr>
          <p:nvPr>
            <p:ph type="sldNum" sz="quarter" idx="5"/>
          </p:nvPr>
        </p:nvSpPr>
        <p:spPr>
          <a:noFill/>
        </p:spPr>
        <p:txBody>
          <a:bodyPr/>
          <a:lstStyle/>
          <a:p>
            <a:fld id="{705EC1D1-8EC4-49B9-BF00-1AFB164EBAD2}" type="slidenum">
              <a:rPr lang="en-US"/>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p:txBody>
          <a:bodyPr/>
          <a:lstStyle/>
          <a:p>
            <a:pPr eaLnBrk="1" hangingPunct="1"/>
            <a:endParaRPr lang="en-US" smtClean="0"/>
          </a:p>
        </p:txBody>
      </p:sp>
      <p:sp>
        <p:nvSpPr>
          <p:cNvPr id="4" name="Slide Number Placeholder 3"/>
          <p:cNvSpPr>
            <a:spLocks noGrp="1"/>
          </p:cNvSpPr>
          <p:nvPr>
            <p:ph type="sldNum" sz="quarter" idx="5"/>
          </p:nvPr>
        </p:nvSpPr>
        <p:spPr>
          <a:noFill/>
        </p:spPr>
        <p:txBody>
          <a:bodyPr/>
          <a:lstStyle/>
          <a:p>
            <a:fld id="{619B71B8-20F2-44B2-9F9A-8DA11E8EEB34}" type="slidenum">
              <a:rPr lang="en-US"/>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p:txBody>
          <a:bodyPr/>
          <a:lstStyle/>
          <a:p>
            <a:pPr eaLnBrk="1" hangingPunct="1"/>
            <a:endParaRPr lang="en-US" smtClean="0"/>
          </a:p>
        </p:txBody>
      </p:sp>
      <p:sp>
        <p:nvSpPr>
          <p:cNvPr id="4" name="Slide Number Placeholder 3"/>
          <p:cNvSpPr>
            <a:spLocks noGrp="1"/>
          </p:cNvSpPr>
          <p:nvPr>
            <p:ph type="sldNum" sz="quarter" idx="5"/>
          </p:nvPr>
        </p:nvSpPr>
        <p:spPr>
          <a:noFill/>
        </p:spPr>
        <p:txBody>
          <a:bodyPr/>
          <a:lstStyle/>
          <a:p>
            <a:fld id="{FB38B856-A4D2-4F68-B0DB-87C619729FFC}" type="slidenum">
              <a:rPr lang="en-US"/>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p:txBody>
          <a:bodyPr/>
          <a:lstStyle/>
          <a:p>
            <a:pPr eaLnBrk="1" hangingPunct="1"/>
            <a:endParaRPr lang="en-US" smtClean="0"/>
          </a:p>
        </p:txBody>
      </p:sp>
      <p:sp>
        <p:nvSpPr>
          <p:cNvPr id="4" name="Slide Number Placeholder 3"/>
          <p:cNvSpPr>
            <a:spLocks noGrp="1"/>
          </p:cNvSpPr>
          <p:nvPr>
            <p:ph type="sldNum" sz="quarter" idx="5"/>
          </p:nvPr>
        </p:nvSpPr>
        <p:spPr>
          <a:noFill/>
        </p:spPr>
        <p:txBody>
          <a:bodyPr/>
          <a:lstStyle/>
          <a:p>
            <a:fld id="{FC4D7BB4-A2D8-4F13-9926-6FE417BE93E3}" type="slidenum">
              <a:rPr lang="en-US"/>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6"/>
          <p:cNvSpPr txBox="1">
            <a:spLocks noChangeArrowheads="1"/>
          </p:cNvSpPr>
          <p:nvPr userDrawn="1"/>
        </p:nvSpPr>
        <p:spPr bwMode="auto">
          <a:xfrm>
            <a:off x="3886200" y="6356350"/>
            <a:ext cx="4953000" cy="365125"/>
          </a:xfrm>
          <a:prstGeom prst="rect">
            <a:avLst/>
          </a:prstGeom>
          <a:noFill/>
          <a:ln w="9525">
            <a:noFill/>
            <a:miter lim="800000"/>
            <a:headEnd/>
            <a:tailEnd/>
          </a:ln>
          <a:effectLst/>
        </p:spPr>
        <p:txBody>
          <a:bodyPr>
            <a:spAutoFit/>
          </a:bodyPr>
          <a:lstStyle/>
          <a:p>
            <a:pPr algn="ctr">
              <a:defRPr/>
            </a:pPr>
            <a:r>
              <a:rPr lang="en-US" sz="900"/>
              <a:t>© Copyright 2011 by the National Restaurant Association Educational Foundation (NRAEF) and published by Pearson Education, Inc.  All rights reserved.</a:t>
            </a:r>
            <a:endParaRPr lang="en-US"/>
          </a:p>
        </p:txBody>
      </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Bevel 6"/>
          <p:cNvSpPr/>
          <p:nvPr userDrawn="1"/>
        </p:nvSpPr>
        <p:spPr>
          <a:xfrm>
            <a:off x="484262" y="6404360"/>
            <a:ext cx="626692" cy="398092"/>
          </a:xfrm>
          <a:prstGeom prst="bevel">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E8D93A91-439A-4E32-B5BB-DBE774B3A2D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447800"/>
            <a:ext cx="8229600"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sp>
        <p:nvSpPr>
          <p:cNvPr id="5" name="Bevel 6"/>
          <p:cNvSpPr/>
          <p:nvPr userDrawn="1"/>
        </p:nvSpPr>
        <p:spPr>
          <a:xfrm>
            <a:off x="484262" y="6404360"/>
            <a:ext cx="626692" cy="398092"/>
          </a:xfrm>
          <a:prstGeom prst="bevel">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solidFill>
                  <a:srgbClr val="009900"/>
                </a:solidFill>
              </a:defRPr>
            </a:lvl1pPr>
          </a:lstStyle>
          <a:p>
            <a:pPr>
              <a:defRPr/>
            </a:pPr>
            <a:fld id="{F6473006-89E9-47AA-B0B8-ACD9691F49A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5" name="Straight Connector 4"/>
          <p:cNvCxnSpPr/>
          <p:nvPr userDrawn="1"/>
        </p:nvCxnSpPr>
        <p:spPr>
          <a:xfrm>
            <a:off x="457200" y="1447800"/>
            <a:ext cx="8229600"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sp>
        <p:nvSpPr>
          <p:cNvPr id="6" name="Bevel 7"/>
          <p:cNvSpPr/>
          <p:nvPr userDrawn="1"/>
        </p:nvSpPr>
        <p:spPr>
          <a:xfrm>
            <a:off x="484262" y="6404360"/>
            <a:ext cx="626692" cy="398092"/>
          </a:xfrm>
          <a:prstGeom prst="bevel">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3763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3"/>
          </p:nvPr>
        </p:nvSpPr>
        <p:spPr>
          <a:xfrm>
            <a:off x="457200" y="1524000"/>
            <a:ext cx="8229600" cy="761999"/>
          </a:xfrm>
        </p:spPr>
        <p:txBody>
          <a:bodyPr>
            <a:normAutofit/>
          </a:bodyPr>
          <a:lstStyle>
            <a:lvl1pPr marL="1588" indent="-1588">
              <a:buNone/>
              <a:defRPr sz="2000"/>
            </a:lvl1pPr>
          </a:lstStyle>
          <a:p>
            <a:pPr lvl="0"/>
            <a:endParaRPr lang="en-US" dirty="0"/>
          </a:p>
        </p:txBody>
      </p:sp>
      <p:sp>
        <p:nvSpPr>
          <p:cNvPr id="7" name="Slide Number Placeholder 5"/>
          <p:cNvSpPr>
            <a:spLocks noGrp="1"/>
          </p:cNvSpPr>
          <p:nvPr>
            <p:ph type="sldNum" sz="quarter" idx="14"/>
          </p:nvPr>
        </p:nvSpPr>
        <p:spPr/>
        <p:txBody>
          <a:bodyPr/>
          <a:lstStyle>
            <a:lvl1pPr>
              <a:defRPr>
                <a:solidFill>
                  <a:srgbClr val="009900"/>
                </a:solidFill>
              </a:defRPr>
            </a:lvl1pPr>
          </a:lstStyle>
          <a:p>
            <a:pPr>
              <a:defRPr/>
            </a:pPr>
            <a:fld id="{725A6A70-E7EB-4B28-BB13-4E47000A074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7"/>
          <p:cNvCxnSpPr/>
          <p:nvPr userDrawn="1"/>
        </p:nvCxnSpPr>
        <p:spPr>
          <a:xfrm>
            <a:off x="457200" y="1447800"/>
            <a:ext cx="8229600"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sp>
        <p:nvSpPr>
          <p:cNvPr id="6" name="Bevel 8"/>
          <p:cNvSpPr/>
          <p:nvPr userDrawn="1"/>
        </p:nvSpPr>
        <p:spPr>
          <a:xfrm>
            <a:off x="484262" y="6404360"/>
            <a:ext cx="626692" cy="398092"/>
          </a:xfrm>
          <a:prstGeom prst="bevel">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35852523-3CBA-47E1-A9C4-FC98B19E647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5"/>
          <p:cNvCxnSpPr/>
          <p:nvPr userDrawn="1"/>
        </p:nvCxnSpPr>
        <p:spPr>
          <a:xfrm>
            <a:off x="457200" y="1447800"/>
            <a:ext cx="8229600"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sp>
        <p:nvSpPr>
          <p:cNvPr id="4" name="Bevel 7"/>
          <p:cNvSpPr/>
          <p:nvPr userDrawn="1"/>
        </p:nvSpPr>
        <p:spPr>
          <a:xfrm>
            <a:off x="484262" y="6404360"/>
            <a:ext cx="626692" cy="398092"/>
          </a:xfrm>
          <a:prstGeom prst="bevel">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p:txBody>
          <a:bodyPr/>
          <a:lstStyle>
            <a:lvl1pPr algn="r">
              <a:defRPr sz="2000" b="1">
                <a:solidFill>
                  <a:srgbClr val="009900"/>
                </a:solidFill>
                <a:latin typeface="Arial" pitchFamily="34" charset="0"/>
                <a:cs typeface="Arial" pitchFamily="34" charset="0"/>
              </a:defRPr>
            </a:lvl1pPr>
          </a:lstStyle>
          <a:p>
            <a:pPr>
              <a:defRPr/>
            </a:pPr>
            <a:fld id="{8F9F05BF-C145-4378-A7CD-E698A68A870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4"/>
          <p:cNvCxnSpPr/>
          <p:nvPr userDrawn="1"/>
        </p:nvCxnSpPr>
        <p:spPr>
          <a:xfrm>
            <a:off x="457200" y="1447800"/>
            <a:ext cx="8229600"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sp>
        <p:nvSpPr>
          <p:cNvPr id="3" name="Bevel 5"/>
          <p:cNvSpPr/>
          <p:nvPr userDrawn="1"/>
        </p:nvSpPr>
        <p:spPr>
          <a:xfrm>
            <a:off x="484262" y="6404360"/>
            <a:ext cx="626692" cy="398092"/>
          </a:xfrm>
          <a:prstGeom prst="bevel">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CCD4C0EA-FA24-4971-B4B8-9C921795B34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Bevel 7"/>
          <p:cNvSpPr/>
          <p:nvPr userDrawn="1"/>
        </p:nvSpPr>
        <p:spPr>
          <a:xfrm>
            <a:off x="484262" y="6404360"/>
            <a:ext cx="626692" cy="398092"/>
          </a:xfrm>
          <a:prstGeom prst="bevel">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EECE71D6-1321-4B87-B102-D0A80B91C5D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Bevel 7"/>
          <p:cNvSpPr/>
          <p:nvPr userDrawn="1"/>
        </p:nvSpPr>
        <p:spPr>
          <a:xfrm>
            <a:off x="484262" y="6404360"/>
            <a:ext cx="626692" cy="398092"/>
          </a:xfrm>
          <a:prstGeom prst="bevel">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D58D3320-84C7-46D2-8C31-6B655C5B6BC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6"/>
          <p:cNvCxnSpPr/>
          <p:nvPr userDrawn="1"/>
        </p:nvCxnSpPr>
        <p:spPr>
          <a:xfrm>
            <a:off x="457200" y="1447800"/>
            <a:ext cx="8229600"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sp>
        <p:nvSpPr>
          <p:cNvPr id="5" name="Bevel 7"/>
          <p:cNvSpPr/>
          <p:nvPr userDrawn="1"/>
        </p:nvSpPr>
        <p:spPr>
          <a:xfrm>
            <a:off x="484262" y="6404360"/>
            <a:ext cx="626692" cy="398092"/>
          </a:xfrm>
          <a:prstGeom prst="bevel">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fld id="{E840A21B-7661-4E9E-A20D-7FAF16B15E3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b="1">
                <a:solidFill>
                  <a:srgbClr val="009900"/>
                </a:solidFill>
                <a:latin typeface="Arial" pitchFamily="34" charset="0"/>
                <a:cs typeface="Arial" pitchFamily="34" charset="0"/>
              </a:defRPr>
            </a:lvl1pPr>
          </a:lstStyle>
          <a:p>
            <a:pPr>
              <a:defRPr/>
            </a:pPr>
            <a:fld id="{E5DEDBCE-1DF5-480E-932F-F95B1B5A9193}" type="slidenum">
              <a:rPr lang="en-US"/>
              <a:pPr>
                <a:defRPr/>
              </a:pPr>
              <a:t>‹#›</a:t>
            </a:fld>
            <a:endParaRPr lang="en-US" dirty="0"/>
          </a:p>
        </p:txBody>
      </p:sp>
      <p:cxnSp>
        <p:nvCxnSpPr>
          <p:cNvPr id="7" name="Straight Connector 6"/>
          <p:cNvCxnSpPr/>
          <p:nvPr userDrawn="1"/>
        </p:nvCxnSpPr>
        <p:spPr>
          <a:xfrm>
            <a:off x="457200" y="228600"/>
            <a:ext cx="8229600" cy="0"/>
          </a:xfrm>
          <a:prstGeom prst="line">
            <a:avLst/>
          </a:prstGeom>
          <a:ln w="10160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81013" y="6332538"/>
            <a:ext cx="8229600" cy="0"/>
          </a:xfrm>
          <a:prstGeom prst="line">
            <a:avLst/>
          </a:prstGeom>
          <a:ln w="25400">
            <a:solidFill>
              <a:srgbClr val="0099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hdr="0"/>
  <p:txStyles>
    <p:titleStyle>
      <a:lvl1pPr algn="ctr" rtl="0" eaLnBrk="0" fontAlgn="base" hangingPunct="0">
        <a:spcBef>
          <a:spcPct val="0"/>
        </a:spcBef>
        <a:spcAft>
          <a:spcPct val="0"/>
        </a:spcAft>
        <a:defRPr sz="4000" b="1" kern="1200">
          <a:solidFill>
            <a:srgbClr val="FF6600"/>
          </a:solidFill>
          <a:latin typeface="Arial" pitchFamily="34" charset="0"/>
          <a:ea typeface="+mj-ea"/>
          <a:cs typeface="Arial" pitchFamily="34" charset="0"/>
        </a:defRPr>
      </a:lvl1pPr>
      <a:lvl2pPr algn="ctr" rtl="0" eaLnBrk="0" fontAlgn="base" hangingPunct="0">
        <a:spcBef>
          <a:spcPct val="0"/>
        </a:spcBef>
        <a:spcAft>
          <a:spcPct val="0"/>
        </a:spcAft>
        <a:defRPr sz="4000" b="1">
          <a:solidFill>
            <a:srgbClr val="FF6600"/>
          </a:solidFill>
          <a:latin typeface="Arial" charset="0"/>
          <a:cs typeface="Arial" charset="0"/>
        </a:defRPr>
      </a:lvl2pPr>
      <a:lvl3pPr algn="ctr" rtl="0" eaLnBrk="0" fontAlgn="base" hangingPunct="0">
        <a:spcBef>
          <a:spcPct val="0"/>
        </a:spcBef>
        <a:spcAft>
          <a:spcPct val="0"/>
        </a:spcAft>
        <a:defRPr sz="4000" b="1">
          <a:solidFill>
            <a:srgbClr val="FF6600"/>
          </a:solidFill>
          <a:latin typeface="Arial" charset="0"/>
          <a:cs typeface="Arial" charset="0"/>
        </a:defRPr>
      </a:lvl3pPr>
      <a:lvl4pPr algn="ctr" rtl="0" eaLnBrk="0" fontAlgn="base" hangingPunct="0">
        <a:spcBef>
          <a:spcPct val="0"/>
        </a:spcBef>
        <a:spcAft>
          <a:spcPct val="0"/>
        </a:spcAft>
        <a:defRPr sz="4000" b="1">
          <a:solidFill>
            <a:srgbClr val="FF6600"/>
          </a:solidFill>
          <a:latin typeface="Arial" charset="0"/>
          <a:cs typeface="Arial" charset="0"/>
        </a:defRPr>
      </a:lvl4pPr>
      <a:lvl5pPr algn="ctr" rtl="0" eaLnBrk="0" fontAlgn="base" hangingPunct="0">
        <a:spcBef>
          <a:spcPct val="0"/>
        </a:spcBef>
        <a:spcAft>
          <a:spcPct val="0"/>
        </a:spcAft>
        <a:defRPr sz="4000" b="1">
          <a:solidFill>
            <a:srgbClr val="FF6600"/>
          </a:solidFill>
          <a:latin typeface="Arial" charset="0"/>
          <a:cs typeface="Arial" charset="0"/>
        </a:defRPr>
      </a:lvl5pPr>
      <a:lvl6pPr marL="457200" algn="ctr" rtl="0" fontAlgn="base">
        <a:spcBef>
          <a:spcPct val="0"/>
        </a:spcBef>
        <a:spcAft>
          <a:spcPct val="0"/>
        </a:spcAft>
        <a:defRPr sz="4000" b="1">
          <a:solidFill>
            <a:srgbClr val="FF6600"/>
          </a:solidFill>
          <a:latin typeface="Arial" charset="0"/>
          <a:cs typeface="Arial" charset="0"/>
        </a:defRPr>
      </a:lvl6pPr>
      <a:lvl7pPr marL="914400" algn="ctr" rtl="0" fontAlgn="base">
        <a:spcBef>
          <a:spcPct val="0"/>
        </a:spcBef>
        <a:spcAft>
          <a:spcPct val="0"/>
        </a:spcAft>
        <a:defRPr sz="4000" b="1">
          <a:solidFill>
            <a:srgbClr val="FF6600"/>
          </a:solidFill>
          <a:latin typeface="Arial" charset="0"/>
          <a:cs typeface="Arial" charset="0"/>
        </a:defRPr>
      </a:lvl7pPr>
      <a:lvl8pPr marL="1371600" algn="ctr" rtl="0" fontAlgn="base">
        <a:spcBef>
          <a:spcPct val="0"/>
        </a:spcBef>
        <a:spcAft>
          <a:spcPct val="0"/>
        </a:spcAft>
        <a:defRPr sz="4000" b="1">
          <a:solidFill>
            <a:srgbClr val="FF6600"/>
          </a:solidFill>
          <a:latin typeface="Arial" charset="0"/>
          <a:cs typeface="Arial" charset="0"/>
        </a:defRPr>
      </a:lvl8pPr>
      <a:lvl9pPr marL="1828800" algn="ctr" rtl="0" fontAlgn="base">
        <a:spcBef>
          <a:spcPct val="0"/>
        </a:spcBef>
        <a:spcAft>
          <a:spcPct val="0"/>
        </a:spcAft>
        <a:defRPr sz="4000" b="1">
          <a:solidFill>
            <a:srgbClr val="FF6600"/>
          </a:solidFill>
          <a:latin typeface="Arial" charset="0"/>
          <a:cs typeface="Arial" charset="0"/>
        </a:defRPr>
      </a:lvl9pPr>
    </p:titleStyle>
    <p:bodyStyle>
      <a:lvl1pPr marL="342900" indent="-342900" algn="l" rtl="0" eaLnBrk="0" fontAlgn="base" hangingPunct="0">
        <a:spcBef>
          <a:spcPct val="20000"/>
        </a:spcBef>
        <a:spcAft>
          <a:spcPct val="0"/>
        </a:spcAft>
        <a:buClr>
          <a:srgbClr val="FF6600"/>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00FF"/>
        </a:buClr>
        <a:buFont typeface="Wingdings" pitchFamily="2" charset="2"/>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howcast.com/videos/10608-How-To-Interpret-Body-Language"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youtu.be/LBwtk0DLKi0" TargetMode="External"/><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dxPVyieptwA" TargetMode="External"/><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hyperlink" Target="http://www.youtube.com/watch?v=66RTiqRMGvI&amp;feature=player_embedd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youtu.be/sShMA85pv8M" TargetMode="External"/><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cstate="print"/>
          <a:srcRect/>
          <a:stretch>
            <a:fillRect/>
          </a:stretch>
        </p:blipFill>
        <p:spPr bwMode="auto">
          <a:xfrm>
            <a:off x="381000" y="6365875"/>
            <a:ext cx="1295400" cy="469900"/>
          </a:xfrm>
          <a:prstGeom prst="rect">
            <a:avLst/>
          </a:prstGeom>
          <a:noFill/>
          <a:ln w="9525">
            <a:noFill/>
            <a:miter lim="800000"/>
            <a:headEnd/>
            <a:tailEnd/>
          </a:ln>
        </p:spPr>
      </p:pic>
      <p:sp>
        <p:nvSpPr>
          <p:cNvPr id="12291" name="Text Box 4"/>
          <p:cNvSpPr txBox="1">
            <a:spLocks noChangeArrowheads="1"/>
          </p:cNvSpPr>
          <p:nvPr/>
        </p:nvSpPr>
        <p:spPr bwMode="auto">
          <a:xfrm>
            <a:off x="457200" y="1447800"/>
            <a:ext cx="4495800" cy="3455988"/>
          </a:xfrm>
          <a:prstGeom prst="rect">
            <a:avLst/>
          </a:prstGeom>
          <a:noFill/>
          <a:ln w="9525">
            <a:noFill/>
            <a:miter lim="800000"/>
            <a:headEnd/>
            <a:tailEnd/>
          </a:ln>
        </p:spPr>
        <p:txBody>
          <a:bodyPr>
            <a:spAutoFit/>
          </a:bodyPr>
          <a:lstStyle/>
          <a:p>
            <a:pPr>
              <a:spcBef>
                <a:spcPts val="900"/>
              </a:spcBef>
              <a:buClr>
                <a:srgbClr val="FF6600"/>
              </a:buClr>
              <a:buFont typeface="Wingdings" pitchFamily="2" charset="2"/>
              <a:buNone/>
            </a:pPr>
            <a:r>
              <a:rPr lang="en-US" sz="3600" b="1" dirty="0" err="1">
                <a:solidFill>
                  <a:srgbClr val="990000"/>
                </a:solidFill>
              </a:rPr>
              <a:t>ProStart</a:t>
            </a:r>
            <a:endParaRPr lang="en-US" sz="3600" b="1" dirty="0">
              <a:solidFill>
                <a:srgbClr val="990000"/>
              </a:solidFill>
            </a:endParaRPr>
          </a:p>
          <a:p>
            <a:pPr>
              <a:spcBef>
                <a:spcPts val="900"/>
              </a:spcBef>
              <a:buClr>
                <a:srgbClr val="FF6600"/>
              </a:buClr>
              <a:buFont typeface="Wingdings" pitchFamily="2" charset="2"/>
              <a:buNone/>
            </a:pPr>
            <a:r>
              <a:rPr lang="en-US" sz="3600" b="1" dirty="0">
                <a:solidFill>
                  <a:srgbClr val="990000"/>
                </a:solidFill>
              </a:rPr>
              <a:t>Obj. 7.0</a:t>
            </a:r>
            <a:r>
              <a:rPr lang="en-US" sz="3600" dirty="0">
                <a:solidFill>
                  <a:srgbClr val="990000"/>
                </a:solidFill>
              </a:rPr>
              <a:t> </a:t>
            </a:r>
          </a:p>
          <a:p>
            <a:pPr>
              <a:spcBef>
                <a:spcPts val="900"/>
              </a:spcBef>
              <a:buClr>
                <a:srgbClr val="FF6600"/>
              </a:buClr>
              <a:buFont typeface="Wingdings" pitchFamily="2" charset="2"/>
              <a:buNone/>
            </a:pPr>
            <a:r>
              <a:rPr lang="en-US" sz="3600" dirty="0">
                <a:solidFill>
                  <a:srgbClr val="990000"/>
                </a:solidFill>
              </a:rPr>
              <a:t>Communication</a:t>
            </a:r>
          </a:p>
          <a:p>
            <a:pPr>
              <a:spcBef>
                <a:spcPts val="900"/>
              </a:spcBef>
              <a:buClr>
                <a:srgbClr val="FF6600"/>
              </a:buClr>
              <a:buFont typeface="Wingdings" pitchFamily="2" charset="2"/>
              <a:buNone/>
            </a:pPr>
            <a:endParaRPr lang="en-US" sz="3600" dirty="0">
              <a:solidFill>
                <a:srgbClr val="990000"/>
              </a:solidFill>
            </a:endParaRPr>
          </a:p>
          <a:p>
            <a:pPr>
              <a:spcBef>
                <a:spcPct val="50000"/>
              </a:spcBef>
            </a:pPr>
            <a:endParaRPr lang="en-US" sz="3600" dirty="0">
              <a:solidFill>
                <a:srgbClr val="990000"/>
              </a:solidFill>
            </a:endParaRPr>
          </a:p>
        </p:txBody>
      </p:sp>
      <p:pic>
        <p:nvPicPr>
          <p:cNvPr id="12292" name="Picture 6" descr="importance-of-effective-communication-skills-01"/>
          <p:cNvPicPr>
            <a:picLocks noChangeAspect="1" noChangeArrowheads="1"/>
          </p:cNvPicPr>
          <p:nvPr/>
        </p:nvPicPr>
        <p:blipFill>
          <a:blip r:embed="rId4" cstate="print"/>
          <a:srcRect/>
          <a:stretch>
            <a:fillRect/>
          </a:stretch>
        </p:blipFill>
        <p:spPr bwMode="auto">
          <a:xfrm>
            <a:off x="5105400" y="1143000"/>
            <a:ext cx="2771775" cy="3924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latin typeface="Arial" charset="0"/>
                <a:cs typeface="Arial" charset="0"/>
              </a:rPr>
              <a:t>Personal Characteristics That Affect Communication Skills</a:t>
            </a:r>
          </a:p>
        </p:txBody>
      </p:sp>
      <p:sp>
        <p:nvSpPr>
          <p:cNvPr id="19459" name="Rectangle 9"/>
          <p:cNvSpPr>
            <a:spLocks noGrp="1"/>
          </p:cNvSpPr>
          <p:nvPr>
            <p:ph type="body" sz="half" idx="4294967295"/>
          </p:nvPr>
        </p:nvSpPr>
        <p:spPr>
          <a:xfrm>
            <a:off x="457200" y="1600200"/>
            <a:ext cx="4038600" cy="4525963"/>
          </a:xfrm>
        </p:spPr>
        <p:txBody>
          <a:bodyPr/>
          <a:lstStyle/>
          <a:p>
            <a:endParaRPr lang="en-US" sz="2000" smtClean="0">
              <a:latin typeface="Arial" charset="0"/>
              <a:cs typeface="Arial" charset="0"/>
            </a:endParaRPr>
          </a:p>
        </p:txBody>
      </p:sp>
      <p:sp>
        <p:nvSpPr>
          <p:cNvPr id="19460" name="Content Placeholder 2"/>
          <p:cNvSpPr>
            <a:spLocks noGrp="1"/>
          </p:cNvSpPr>
          <p:nvPr>
            <p:ph sz="half" idx="1"/>
          </p:nvPr>
        </p:nvSpPr>
        <p:spPr>
          <a:xfrm>
            <a:off x="4648200" y="1600200"/>
            <a:ext cx="4038600" cy="4525963"/>
          </a:xfrm>
        </p:spPr>
        <p:txBody>
          <a:bodyPr/>
          <a:lstStyle/>
          <a:p>
            <a:pPr eaLnBrk="1" hangingPunct="1"/>
            <a:r>
              <a:rPr lang="en-US" sz="1800" dirty="0" smtClean="0">
                <a:latin typeface="Arial" charset="0"/>
                <a:cs typeface="Arial" charset="0"/>
              </a:rPr>
              <a:t>Communicating is not just about writing or speaking. </a:t>
            </a:r>
          </a:p>
          <a:p>
            <a:pPr lvl="1" eaLnBrk="1" hangingPunct="1"/>
            <a:r>
              <a:rPr lang="en-US" sz="1600" dirty="0" smtClean="0">
                <a:latin typeface="Arial" charset="0"/>
                <a:cs typeface="Arial" charset="0"/>
              </a:rPr>
              <a:t>Personal characteristics, such as body language, </a:t>
            </a:r>
          </a:p>
          <a:p>
            <a:pPr lvl="1" eaLnBrk="1" hangingPunct="1"/>
            <a:r>
              <a:rPr lang="en-US" sz="1600" dirty="0" smtClean="0">
                <a:latin typeface="Arial" charset="0"/>
                <a:cs typeface="Arial" charset="0"/>
              </a:rPr>
              <a:t>eye contact, and </a:t>
            </a:r>
          </a:p>
          <a:p>
            <a:pPr lvl="1" eaLnBrk="1" hangingPunct="1"/>
            <a:r>
              <a:rPr lang="en-US" sz="1600" dirty="0" smtClean="0">
                <a:latin typeface="Arial" charset="0"/>
                <a:cs typeface="Arial" charset="0"/>
              </a:rPr>
              <a:t>credibility, have a major impact on communication between people. </a:t>
            </a:r>
          </a:p>
          <a:p>
            <a:pPr eaLnBrk="1" hangingPunct="1"/>
            <a:r>
              <a:rPr lang="en-US" sz="1800" dirty="0" smtClean="0">
                <a:latin typeface="Arial" charset="0"/>
                <a:cs typeface="Arial" charset="0"/>
              </a:rPr>
              <a:t>Whenever communicating with supervisors, coworkers, classmates, or customers whose backgrounds are different, be aware of their reactions.</a:t>
            </a:r>
          </a:p>
          <a:p>
            <a:pPr lvl="1" eaLnBrk="1" hangingPunct="1"/>
            <a:r>
              <a:rPr lang="en-US" sz="1600" dirty="0" smtClean="0">
                <a:latin typeface="Arial" charset="0"/>
                <a:cs typeface="Arial" charset="0"/>
              </a:rPr>
              <a:t>Misunderstanding</a:t>
            </a:r>
          </a:p>
          <a:p>
            <a:pPr lvl="1" eaLnBrk="1" hangingPunct="1"/>
            <a:endParaRPr lang="en-US" sz="1600" dirty="0" smtClean="0">
              <a:latin typeface="Arial" charset="0"/>
              <a:cs typeface="Arial" charset="0"/>
            </a:endParaRPr>
          </a:p>
          <a:p>
            <a:pPr lvl="1" eaLnBrk="1" hangingPunct="1"/>
            <a:r>
              <a:rPr lang="en-US" sz="1600" dirty="0" smtClean="0">
                <a:latin typeface="Arial" charset="0"/>
                <a:cs typeface="Arial" charset="0"/>
                <a:hlinkClick r:id="rId3"/>
              </a:rPr>
              <a:t>Body Language</a:t>
            </a:r>
            <a:endParaRPr lang="en-US" sz="1600" dirty="0" smtClean="0">
              <a:latin typeface="Arial" charset="0"/>
              <a:cs typeface="Arial" charset="0"/>
            </a:endParaRPr>
          </a:p>
        </p:txBody>
      </p:sp>
      <p:sp>
        <p:nvSpPr>
          <p:cNvPr id="19461"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2ED874-DC9C-4F98-B13E-9B2E123A2CE8}" type="slidenum">
              <a:rPr lang="en-US" smtClean="0">
                <a:latin typeface="Arial" charset="0"/>
                <a:cs typeface="Arial" charset="0"/>
              </a:rPr>
              <a:pPr fontAlgn="base">
                <a:spcBef>
                  <a:spcPct val="0"/>
                </a:spcBef>
                <a:spcAft>
                  <a:spcPct val="0"/>
                </a:spcAft>
              </a:pPr>
              <a:t>10</a:t>
            </a:fld>
            <a:endParaRPr lang="en-US" smtClean="0">
              <a:latin typeface="Arial" charset="0"/>
              <a:cs typeface="Arial" charset="0"/>
            </a:endParaRPr>
          </a:p>
        </p:txBody>
      </p:sp>
      <p:sp>
        <p:nvSpPr>
          <p:cNvPr id="19462" name="TextBox 5"/>
          <p:cNvSpPr txBox="1">
            <a:spLocks noChangeArrowheads="1"/>
          </p:cNvSpPr>
          <p:nvPr/>
        </p:nvSpPr>
        <p:spPr bwMode="auto">
          <a:xfrm>
            <a:off x="457200" y="6446838"/>
            <a:ext cx="685800" cy="276225"/>
          </a:xfrm>
          <a:prstGeom prst="rect">
            <a:avLst/>
          </a:prstGeom>
          <a:noFill/>
          <a:ln w="9525">
            <a:noFill/>
            <a:miter lim="800000"/>
            <a:headEnd/>
            <a:tailEnd/>
          </a:ln>
        </p:spPr>
        <p:txBody>
          <a:bodyPr>
            <a:spAutoFit/>
          </a:bodyPr>
          <a:lstStyle/>
          <a:p>
            <a:pPr algn="ctr"/>
            <a:r>
              <a:rPr lang="en-US" sz="1200">
                <a:solidFill>
                  <a:schemeClr val="bg1"/>
                </a:solidFill>
                <a:latin typeface="Arial Black" pitchFamily="34" charset="0"/>
              </a:rPr>
              <a:t>7.2</a:t>
            </a:r>
          </a:p>
        </p:txBody>
      </p:sp>
      <p:sp>
        <p:nvSpPr>
          <p:cNvPr id="19463" name="TextBox 6"/>
          <p:cNvSpPr txBox="1">
            <a:spLocks noChangeArrowheads="1"/>
          </p:cNvSpPr>
          <p:nvPr/>
        </p:nvSpPr>
        <p:spPr bwMode="auto">
          <a:xfrm>
            <a:off x="1295400" y="6453188"/>
            <a:ext cx="6019800" cy="276225"/>
          </a:xfrm>
          <a:prstGeom prst="rect">
            <a:avLst/>
          </a:prstGeom>
          <a:noFill/>
          <a:ln w="9525">
            <a:noFill/>
            <a:miter lim="800000"/>
            <a:headEnd/>
            <a:tailEnd/>
          </a:ln>
        </p:spPr>
        <p:txBody>
          <a:bodyPr>
            <a:spAutoFit/>
          </a:bodyPr>
          <a:lstStyle/>
          <a:p>
            <a:r>
              <a:rPr lang="en-US" sz="1200" b="1">
                <a:solidFill>
                  <a:srgbClr val="009900"/>
                </a:solidFill>
              </a:rPr>
              <a:t>Chapter 7</a:t>
            </a:r>
            <a:r>
              <a:rPr lang="en-US" sz="1200">
                <a:solidFill>
                  <a:srgbClr val="009900"/>
                </a:solidFill>
              </a:rPr>
              <a:t> | Communication</a:t>
            </a:r>
          </a:p>
        </p:txBody>
      </p:sp>
      <p:pic>
        <p:nvPicPr>
          <p:cNvPr id="19464" name="Picture 2"/>
          <p:cNvPicPr>
            <a:picLocks noChangeAspect="1" noChangeArrowheads="1"/>
          </p:cNvPicPr>
          <p:nvPr/>
        </p:nvPicPr>
        <p:blipFill>
          <a:blip r:embed="rId4" cstate="print"/>
          <a:srcRect/>
          <a:stretch>
            <a:fillRect/>
          </a:stretch>
        </p:blipFill>
        <p:spPr bwMode="auto">
          <a:xfrm>
            <a:off x="1143000" y="2514600"/>
            <a:ext cx="2554288" cy="2276475"/>
          </a:xfrm>
          <a:prstGeom prst="rect">
            <a:avLst/>
          </a:prstGeom>
          <a:noFill/>
          <a:ln w="38100" cap="sq">
            <a:solidFill>
              <a:schemeClr val="bg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en-US" smtClean="0">
                <a:latin typeface="Arial" charset="0"/>
                <a:cs typeface="Arial" charset="0"/>
              </a:rPr>
              <a:t>Personal Characteristics That Affect Communication Skills</a:t>
            </a:r>
          </a:p>
        </p:txBody>
      </p:sp>
      <p:sp>
        <p:nvSpPr>
          <p:cNvPr id="565251" name="Rectangle 3"/>
          <p:cNvSpPr>
            <a:spLocks noGrp="1"/>
          </p:cNvSpPr>
          <p:nvPr>
            <p:ph sz="half" idx="1"/>
          </p:nvPr>
        </p:nvSpPr>
        <p:spPr/>
        <p:txBody>
          <a:bodyPr>
            <a:normAutofit fontScale="77500" lnSpcReduction="20000"/>
          </a:bodyPr>
          <a:lstStyle/>
          <a:p>
            <a:pPr eaLnBrk="1" hangingPunct="1">
              <a:defRPr/>
            </a:pPr>
            <a:r>
              <a:rPr lang="en-US" sz="2000" dirty="0" smtClean="0">
                <a:latin typeface="Arial" charset="0"/>
                <a:cs typeface="Arial" charset="0"/>
              </a:rPr>
              <a:t>In a restaurant or foodservice operation, it is important that guests find the staff to be </a:t>
            </a:r>
            <a:r>
              <a:rPr lang="en-US" sz="2000" b="1" dirty="0" smtClean="0">
                <a:latin typeface="Arial" charset="0"/>
                <a:cs typeface="Arial" charset="0"/>
              </a:rPr>
              <a:t>credible</a:t>
            </a:r>
            <a:r>
              <a:rPr lang="en-US" sz="2000" dirty="0" smtClean="0">
                <a:latin typeface="Arial" charset="0"/>
                <a:cs typeface="Arial" charset="0"/>
              </a:rPr>
              <a:t> during communication.</a:t>
            </a:r>
          </a:p>
          <a:p>
            <a:pPr lvl="1" eaLnBrk="1" hangingPunct="1">
              <a:defRPr/>
            </a:pPr>
            <a:r>
              <a:rPr lang="en-US" sz="2300" dirty="0" smtClean="0">
                <a:latin typeface="Arial" charset="0"/>
                <a:cs typeface="Arial" charset="0"/>
              </a:rPr>
              <a:t>Credibility is the ability of a person to be believed.</a:t>
            </a:r>
          </a:p>
          <a:p>
            <a:pPr lvl="2" eaLnBrk="1" hangingPunct="1">
              <a:defRPr/>
            </a:pPr>
            <a:r>
              <a:rPr lang="en-US" sz="2300" dirty="0" smtClean="0">
                <a:latin typeface="Arial" charset="0"/>
                <a:cs typeface="Arial" charset="0"/>
              </a:rPr>
              <a:t>For servers, product knowledge is important to credibility. </a:t>
            </a:r>
          </a:p>
          <a:p>
            <a:pPr lvl="2" eaLnBrk="1" hangingPunct="1">
              <a:defRPr/>
            </a:pPr>
            <a:r>
              <a:rPr lang="en-US" sz="2300" dirty="0" smtClean="0">
                <a:latin typeface="Arial" charset="0"/>
                <a:cs typeface="Arial" charset="0"/>
              </a:rPr>
              <a:t>When a guest complains about something, the credibility of the server or manager who handles the complaint is critical to good communication.</a:t>
            </a:r>
          </a:p>
          <a:p>
            <a:pPr lvl="2" eaLnBrk="1" hangingPunct="1">
              <a:defRPr/>
            </a:pPr>
            <a:r>
              <a:rPr lang="en-US" sz="2300" dirty="0" smtClean="0">
                <a:latin typeface="Arial" charset="0"/>
                <a:cs typeface="Arial" charset="0"/>
              </a:rPr>
              <a:t>Chefs must have knowledge of processes and procedures to be credible.</a:t>
            </a:r>
          </a:p>
          <a:p>
            <a:pPr>
              <a:defRPr/>
            </a:pPr>
            <a:endParaRPr lang="en-US" dirty="0" smtClean="0">
              <a:latin typeface="Arial" charset="0"/>
              <a:cs typeface="Arial" charset="0"/>
            </a:endParaRPr>
          </a:p>
        </p:txBody>
      </p:sp>
      <p:pic>
        <p:nvPicPr>
          <p:cNvPr id="20484" name="Picture 4"/>
          <p:cNvPicPr>
            <a:picLocks noGrp="1" noChangeAspect="1" noChangeArrowheads="1"/>
          </p:cNvPicPr>
          <p:nvPr>
            <p:ph sz="half" idx="2"/>
          </p:nvPr>
        </p:nvPicPr>
        <p:blipFill>
          <a:blip r:embed="rId2" cstate="print"/>
          <a:srcRect/>
          <a:stretch>
            <a:fillRect/>
          </a:stretch>
        </p:blipFill>
        <p:spPr>
          <a:xfrm>
            <a:off x="4953000" y="2438400"/>
            <a:ext cx="3152775" cy="3081338"/>
          </a:xfr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latin typeface="Arial" charset="0"/>
                <a:cs typeface="Arial" charset="0"/>
              </a:rPr>
              <a:t>Effective Listening</a:t>
            </a:r>
          </a:p>
        </p:txBody>
      </p:sp>
      <p:sp>
        <p:nvSpPr>
          <p:cNvPr id="160771" name="Content Placeholder 6"/>
          <p:cNvSpPr>
            <a:spLocks noGrp="1"/>
          </p:cNvSpPr>
          <p:nvPr>
            <p:ph sz="half" idx="1"/>
          </p:nvPr>
        </p:nvSpPr>
        <p:spPr>
          <a:xfrm>
            <a:off x="457200" y="1600201"/>
            <a:ext cx="4038600" cy="3657600"/>
          </a:xfrm>
        </p:spPr>
        <p:txBody>
          <a:bodyPr>
            <a:normAutofit/>
          </a:bodyPr>
          <a:lstStyle/>
          <a:p>
            <a:pPr eaLnBrk="1" hangingPunct="1"/>
            <a:r>
              <a:rPr lang="en-US" sz="2600" b="1" dirty="0" smtClean="0">
                <a:latin typeface="Arial" charset="0"/>
                <a:cs typeface="Arial" charset="0"/>
              </a:rPr>
              <a:t>Listening</a:t>
            </a:r>
            <a:endParaRPr lang="en-US" sz="2600" dirty="0" smtClean="0">
              <a:latin typeface="Arial" charset="0"/>
              <a:cs typeface="Arial" charset="0"/>
            </a:endParaRPr>
          </a:p>
          <a:p>
            <a:pPr lvl="1" eaLnBrk="1" hangingPunct="1"/>
            <a:r>
              <a:rPr lang="en-US" sz="2200" dirty="0" smtClean="0">
                <a:latin typeface="Arial" charset="0"/>
                <a:cs typeface="Arial" charset="0"/>
              </a:rPr>
              <a:t>The ability to focus closely on what another person is saying to summarize the true meaning of a message.</a:t>
            </a:r>
          </a:p>
          <a:p>
            <a:pPr lvl="1" eaLnBrk="1" hangingPunct="1"/>
            <a:r>
              <a:rPr lang="en-US" sz="2200" dirty="0" smtClean="0">
                <a:latin typeface="Arial" charset="0"/>
                <a:cs typeface="Arial" charset="0"/>
              </a:rPr>
              <a:t>A learned skill</a:t>
            </a:r>
          </a:p>
          <a:p>
            <a:pPr lvl="2" eaLnBrk="1" hangingPunct="1"/>
            <a:r>
              <a:rPr lang="en-US" sz="1800" dirty="0" smtClean="0">
                <a:latin typeface="Arial" charset="0"/>
                <a:cs typeface="Arial" charset="0"/>
              </a:rPr>
              <a:t>It takes practice!</a:t>
            </a:r>
          </a:p>
          <a:p>
            <a:pPr lvl="2" eaLnBrk="1" hangingPunct="1"/>
            <a:endParaRPr lang="en-US" sz="1800" dirty="0" smtClean="0">
              <a:latin typeface="Arial" charset="0"/>
              <a:cs typeface="Arial" charset="0"/>
            </a:endParaRPr>
          </a:p>
          <a:p>
            <a:pPr>
              <a:lnSpc>
                <a:spcPct val="80000"/>
              </a:lnSpc>
            </a:pPr>
            <a:r>
              <a:rPr lang="en-US" sz="1500" dirty="0" smtClean="0">
                <a:latin typeface="Arial" charset="0"/>
                <a:cs typeface="Arial" charset="0"/>
                <a:hlinkClick r:id="rId3"/>
              </a:rPr>
              <a:t>How to be a good listener.</a:t>
            </a:r>
            <a:endParaRPr lang="en-US" dirty="0" smtClean="0">
              <a:latin typeface="Arial" charset="0"/>
              <a:cs typeface="Arial" charset="0"/>
            </a:endParaRPr>
          </a:p>
        </p:txBody>
      </p:sp>
      <p:sp>
        <p:nvSpPr>
          <p:cNvPr id="21508"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976BBE-7B25-4FD3-9A1B-283EE0AD6E0C}" type="slidenum">
              <a:rPr lang="en-US" smtClean="0">
                <a:latin typeface="Arial" charset="0"/>
                <a:cs typeface="Arial" charset="0"/>
              </a:rPr>
              <a:pPr fontAlgn="base">
                <a:spcBef>
                  <a:spcPct val="0"/>
                </a:spcBef>
                <a:spcAft>
                  <a:spcPct val="0"/>
                </a:spcAft>
              </a:pPr>
              <a:t>12</a:t>
            </a:fld>
            <a:endParaRPr lang="en-US" smtClean="0">
              <a:latin typeface="Arial" charset="0"/>
              <a:cs typeface="Arial" charset="0"/>
            </a:endParaRPr>
          </a:p>
        </p:txBody>
      </p:sp>
      <p:sp>
        <p:nvSpPr>
          <p:cNvPr id="21509" name="TextBox 4"/>
          <p:cNvSpPr txBox="1">
            <a:spLocks noChangeArrowheads="1"/>
          </p:cNvSpPr>
          <p:nvPr/>
        </p:nvSpPr>
        <p:spPr bwMode="auto">
          <a:xfrm>
            <a:off x="457200" y="6446838"/>
            <a:ext cx="685800" cy="276225"/>
          </a:xfrm>
          <a:prstGeom prst="rect">
            <a:avLst/>
          </a:prstGeom>
          <a:noFill/>
          <a:ln w="9525">
            <a:noFill/>
            <a:miter lim="800000"/>
            <a:headEnd/>
            <a:tailEnd/>
          </a:ln>
        </p:spPr>
        <p:txBody>
          <a:bodyPr>
            <a:spAutoFit/>
          </a:bodyPr>
          <a:lstStyle/>
          <a:p>
            <a:pPr algn="ctr"/>
            <a:r>
              <a:rPr lang="en-US" sz="1200">
                <a:solidFill>
                  <a:schemeClr val="bg1"/>
                </a:solidFill>
                <a:latin typeface="Arial Black" pitchFamily="34" charset="0"/>
              </a:rPr>
              <a:t>7.2</a:t>
            </a:r>
          </a:p>
        </p:txBody>
      </p:sp>
      <p:sp>
        <p:nvSpPr>
          <p:cNvPr id="21510" name="TextBox 5"/>
          <p:cNvSpPr txBox="1">
            <a:spLocks noChangeArrowheads="1"/>
          </p:cNvSpPr>
          <p:nvPr/>
        </p:nvSpPr>
        <p:spPr bwMode="auto">
          <a:xfrm>
            <a:off x="1295400" y="6453188"/>
            <a:ext cx="6019800" cy="276225"/>
          </a:xfrm>
          <a:prstGeom prst="rect">
            <a:avLst/>
          </a:prstGeom>
          <a:noFill/>
          <a:ln w="9525">
            <a:noFill/>
            <a:miter lim="800000"/>
            <a:headEnd/>
            <a:tailEnd/>
          </a:ln>
        </p:spPr>
        <p:txBody>
          <a:bodyPr>
            <a:spAutoFit/>
          </a:bodyPr>
          <a:lstStyle/>
          <a:p>
            <a:r>
              <a:rPr lang="en-US" sz="1200" b="1">
                <a:solidFill>
                  <a:srgbClr val="009900"/>
                </a:solidFill>
              </a:rPr>
              <a:t>Chapter 7</a:t>
            </a:r>
            <a:r>
              <a:rPr lang="en-US" sz="1200">
                <a:solidFill>
                  <a:srgbClr val="009900"/>
                </a:solidFill>
              </a:rPr>
              <a:t> | Communication</a:t>
            </a:r>
          </a:p>
        </p:txBody>
      </p:sp>
      <p:pic>
        <p:nvPicPr>
          <p:cNvPr id="21511" name="Picture 10"/>
          <p:cNvPicPr>
            <a:picLocks noGrp="1" noChangeAspect="1" noChangeArrowheads="1"/>
          </p:cNvPicPr>
          <p:nvPr>
            <p:ph sz="half" idx="2"/>
          </p:nvPr>
        </p:nvPicPr>
        <p:blipFill>
          <a:blip r:embed="rId4" cstate="print"/>
          <a:srcRect/>
          <a:stretch>
            <a:fillRect/>
          </a:stretch>
        </p:blipFill>
        <p:spPr>
          <a:xfrm>
            <a:off x="5029200" y="2286000"/>
            <a:ext cx="3333750" cy="2676525"/>
          </a:xfrm>
          <a:noFill/>
        </p:spPr>
      </p:pic>
      <p:sp>
        <p:nvSpPr>
          <p:cNvPr id="8" name="TextBox 7"/>
          <p:cNvSpPr txBox="1"/>
          <p:nvPr/>
        </p:nvSpPr>
        <p:spPr>
          <a:xfrm>
            <a:off x="304800" y="5486400"/>
            <a:ext cx="8229600" cy="646331"/>
          </a:xfrm>
          <a:prstGeom prst="rect">
            <a:avLst/>
          </a:prstGeom>
          <a:noFill/>
        </p:spPr>
        <p:txBody>
          <a:bodyPr wrap="square" rtlCol="0">
            <a:spAutoFit/>
          </a:bodyPr>
          <a:lstStyle/>
          <a:p>
            <a:r>
              <a:rPr lang="en-US" dirty="0" smtClean="0"/>
              <a:t>Listening is vital to communication because if the message is not received by the listener – no real communication has taken place.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latin typeface="Arial" charset="0"/>
                <a:cs typeface="Arial" charset="0"/>
              </a:rPr>
              <a:t>Effective Listening</a:t>
            </a:r>
          </a:p>
        </p:txBody>
      </p:sp>
      <p:sp>
        <p:nvSpPr>
          <p:cNvPr id="3" name="Content Placeholder 2"/>
          <p:cNvSpPr>
            <a:spLocks noGrp="1"/>
          </p:cNvSpPr>
          <p:nvPr>
            <p:ph sz="half" idx="1"/>
          </p:nvPr>
        </p:nvSpPr>
        <p:spPr/>
        <p:txBody>
          <a:bodyPr>
            <a:normAutofit/>
          </a:bodyPr>
          <a:lstStyle/>
          <a:p>
            <a:pPr eaLnBrk="1" hangingPunct="1">
              <a:lnSpc>
                <a:spcPct val="80000"/>
              </a:lnSpc>
            </a:pPr>
            <a:r>
              <a:rPr lang="en-US" sz="1600" smtClean="0">
                <a:latin typeface="Arial" charset="0"/>
                <a:cs typeface="Arial" charset="0"/>
              </a:rPr>
              <a:t>An effective listener actively participates in the communication process. </a:t>
            </a:r>
          </a:p>
          <a:p>
            <a:pPr lvl="1" eaLnBrk="1" hangingPunct="1">
              <a:lnSpc>
                <a:spcPct val="80000"/>
              </a:lnSpc>
            </a:pPr>
            <a:r>
              <a:rPr lang="en-US" sz="1400" smtClean="0">
                <a:latin typeface="Arial" charset="0"/>
                <a:cs typeface="Arial" charset="0"/>
              </a:rPr>
              <a:t>To be an effective listener, follow these guidelines: </a:t>
            </a:r>
          </a:p>
          <a:p>
            <a:pPr lvl="1" eaLnBrk="1" hangingPunct="1">
              <a:lnSpc>
                <a:spcPct val="80000"/>
              </a:lnSpc>
              <a:buFont typeface="Calibri" pitchFamily="34" charset="0"/>
              <a:buAutoNum type="arabicPeriod"/>
            </a:pPr>
            <a:r>
              <a:rPr lang="en-US" sz="1400" smtClean="0">
                <a:latin typeface="Arial" charset="0"/>
                <a:cs typeface="Arial" charset="0"/>
              </a:rPr>
              <a:t>Prepare to listen. </a:t>
            </a:r>
          </a:p>
          <a:p>
            <a:pPr marL="1314450" lvl="2" indent="-457200" eaLnBrk="1" hangingPunct="1">
              <a:lnSpc>
                <a:spcPct val="80000"/>
              </a:lnSpc>
              <a:buFont typeface="Calibri" pitchFamily="34" charset="0"/>
              <a:buAutoNum type="arabicPeriod"/>
            </a:pPr>
            <a:r>
              <a:rPr lang="en-US" sz="1200" smtClean="0">
                <a:latin typeface="Arial" charset="0"/>
                <a:cs typeface="Arial" charset="0"/>
              </a:rPr>
              <a:t>Stop talking and focus on the other person.</a:t>
            </a:r>
          </a:p>
          <a:p>
            <a:pPr lvl="1" eaLnBrk="1" hangingPunct="1">
              <a:lnSpc>
                <a:spcPct val="80000"/>
              </a:lnSpc>
              <a:buFont typeface="Calibri" pitchFamily="34" charset="0"/>
              <a:buAutoNum type="arabicPeriod"/>
            </a:pPr>
            <a:r>
              <a:rPr lang="en-US" sz="1400" smtClean="0">
                <a:latin typeface="Arial" charset="0"/>
                <a:cs typeface="Arial" charset="0"/>
              </a:rPr>
              <a:t>Show that you’re paying attention.</a:t>
            </a:r>
          </a:p>
          <a:p>
            <a:pPr marL="1314450" lvl="2" indent="-457200" eaLnBrk="1" hangingPunct="1">
              <a:lnSpc>
                <a:spcPct val="80000"/>
              </a:lnSpc>
              <a:buFont typeface="Calibri" pitchFamily="34" charset="0"/>
              <a:buAutoNum type="arabicPeriod"/>
            </a:pPr>
            <a:r>
              <a:rPr lang="en-US" sz="1200" smtClean="0">
                <a:latin typeface="Arial" charset="0"/>
                <a:cs typeface="Arial" charset="0"/>
              </a:rPr>
              <a:t>Eye contact</a:t>
            </a:r>
          </a:p>
          <a:p>
            <a:pPr marL="1314450" lvl="2" indent="-457200" eaLnBrk="1" hangingPunct="1">
              <a:lnSpc>
                <a:spcPct val="80000"/>
              </a:lnSpc>
              <a:buFont typeface="Calibri" pitchFamily="34" charset="0"/>
              <a:buAutoNum type="arabicPeriod"/>
            </a:pPr>
            <a:r>
              <a:rPr lang="en-US" sz="1200" smtClean="0">
                <a:latin typeface="Arial" charset="0"/>
                <a:cs typeface="Arial" charset="0"/>
              </a:rPr>
              <a:t>Nodding while someone is speaking</a:t>
            </a:r>
          </a:p>
          <a:p>
            <a:pPr marL="1314450" lvl="2" indent="-457200" eaLnBrk="1" hangingPunct="1">
              <a:lnSpc>
                <a:spcPct val="80000"/>
              </a:lnSpc>
              <a:buFont typeface="Calibri" pitchFamily="34" charset="0"/>
              <a:buAutoNum type="arabicPeriod"/>
            </a:pPr>
            <a:r>
              <a:rPr lang="en-US" sz="1200" smtClean="0">
                <a:latin typeface="Arial" charset="0"/>
                <a:cs typeface="Arial" charset="0"/>
              </a:rPr>
              <a:t>Leaning towards the person speaking</a:t>
            </a:r>
          </a:p>
          <a:p>
            <a:pPr marL="1314450" lvl="2" indent="-457200" eaLnBrk="1" hangingPunct="1">
              <a:lnSpc>
                <a:spcPct val="80000"/>
              </a:lnSpc>
              <a:buFont typeface="Calibri" pitchFamily="34" charset="0"/>
              <a:buAutoNum type="arabicPeriod"/>
            </a:pPr>
            <a:r>
              <a:rPr lang="en-US" sz="1200" smtClean="0">
                <a:latin typeface="Arial" charset="0"/>
                <a:cs typeface="Arial" charset="0"/>
              </a:rPr>
              <a:t>Facial expressions</a:t>
            </a:r>
          </a:p>
          <a:p>
            <a:pPr lvl="1" eaLnBrk="1" hangingPunct="1">
              <a:lnSpc>
                <a:spcPct val="80000"/>
              </a:lnSpc>
              <a:buFont typeface="Calibri" pitchFamily="34" charset="0"/>
              <a:buAutoNum type="arabicPeriod"/>
            </a:pPr>
            <a:r>
              <a:rPr lang="en-US" sz="1400" smtClean="0">
                <a:latin typeface="Arial" charset="0"/>
                <a:cs typeface="Arial" charset="0"/>
              </a:rPr>
              <a:t>Don’t interrupt and don’t finish the other person’s sentences in your mind or aloud. </a:t>
            </a:r>
          </a:p>
          <a:p>
            <a:pPr lvl="1" eaLnBrk="1" hangingPunct="1">
              <a:lnSpc>
                <a:spcPct val="80000"/>
              </a:lnSpc>
              <a:buFont typeface="Calibri" pitchFamily="34" charset="0"/>
              <a:buAutoNum type="arabicPeriod"/>
            </a:pPr>
            <a:r>
              <a:rPr lang="en-US" sz="1400" smtClean="0">
                <a:latin typeface="Arial" charset="0"/>
                <a:cs typeface="Arial" charset="0"/>
              </a:rPr>
              <a:t>Ask questions to clarify.</a:t>
            </a:r>
          </a:p>
          <a:p>
            <a:pPr lvl="1" eaLnBrk="1" hangingPunct="1">
              <a:lnSpc>
                <a:spcPct val="80000"/>
              </a:lnSpc>
              <a:buFont typeface="Calibri" pitchFamily="34" charset="0"/>
              <a:buAutoNum type="arabicPeriod"/>
            </a:pPr>
            <a:r>
              <a:rPr lang="en-US" sz="1400" smtClean="0">
                <a:latin typeface="Arial" charset="0"/>
                <a:cs typeface="Arial" charset="0"/>
              </a:rPr>
              <a:t>Listen between the lines.</a:t>
            </a:r>
          </a:p>
          <a:p>
            <a:pPr marL="1314450" lvl="2" indent="-457200" eaLnBrk="1" hangingPunct="1">
              <a:lnSpc>
                <a:spcPct val="80000"/>
              </a:lnSpc>
              <a:buFont typeface="Calibri" pitchFamily="34" charset="0"/>
              <a:buAutoNum type="arabicPeriod"/>
            </a:pPr>
            <a:r>
              <a:rPr lang="en-US" sz="1200" smtClean="0">
                <a:latin typeface="Arial" charset="0"/>
                <a:cs typeface="Arial" charset="0"/>
              </a:rPr>
              <a:t>Repeat what you have heard.</a:t>
            </a:r>
          </a:p>
          <a:p>
            <a:pPr lvl="1" eaLnBrk="1" hangingPunct="1">
              <a:lnSpc>
                <a:spcPct val="80000"/>
              </a:lnSpc>
              <a:buFont typeface="Calibri" pitchFamily="34" charset="0"/>
              <a:buAutoNum type="arabicPeriod"/>
            </a:pPr>
            <a:r>
              <a:rPr lang="en-US" sz="1400" smtClean="0">
                <a:latin typeface="Arial" charset="0"/>
                <a:cs typeface="Arial" charset="0"/>
              </a:rPr>
              <a:t>Don’t overreact.</a:t>
            </a:r>
          </a:p>
          <a:p>
            <a:pPr lvl="1" eaLnBrk="1" hangingPunct="1">
              <a:lnSpc>
                <a:spcPct val="80000"/>
              </a:lnSpc>
              <a:buFont typeface="Calibri" pitchFamily="34" charset="0"/>
              <a:buAutoNum type="arabicPeriod"/>
            </a:pPr>
            <a:r>
              <a:rPr lang="en-US" sz="1400" smtClean="0">
                <a:latin typeface="Arial" charset="0"/>
                <a:cs typeface="Arial" charset="0"/>
              </a:rPr>
              <a:t>Record key ideas and phrases.</a:t>
            </a:r>
          </a:p>
          <a:p>
            <a:pPr marL="1314450" lvl="2" indent="-457200" eaLnBrk="1" hangingPunct="1">
              <a:lnSpc>
                <a:spcPct val="80000"/>
              </a:lnSpc>
              <a:buFont typeface="Calibri" pitchFamily="34" charset="0"/>
              <a:buAutoNum type="arabicPeriod"/>
            </a:pPr>
            <a:r>
              <a:rPr lang="en-US" sz="1200" smtClean="0">
                <a:latin typeface="Arial" charset="0"/>
                <a:cs typeface="Arial" charset="0"/>
              </a:rPr>
              <a:t>Notetaking</a:t>
            </a:r>
          </a:p>
        </p:txBody>
      </p:sp>
      <p:sp>
        <p:nvSpPr>
          <p:cNvPr id="22532"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158BAA-A8A7-48B8-BC12-8C98E505F1DC}" type="slidenum">
              <a:rPr lang="en-US" smtClean="0">
                <a:latin typeface="Arial" charset="0"/>
                <a:cs typeface="Arial" charset="0"/>
              </a:rPr>
              <a:pPr fontAlgn="base">
                <a:spcBef>
                  <a:spcPct val="0"/>
                </a:spcBef>
                <a:spcAft>
                  <a:spcPct val="0"/>
                </a:spcAft>
              </a:pPr>
              <a:t>13</a:t>
            </a:fld>
            <a:endParaRPr lang="en-US" smtClean="0">
              <a:latin typeface="Arial" charset="0"/>
              <a:cs typeface="Arial" charset="0"/>
            </a:endParaRPr>
          </a:p>
        </p:txBody>
      </p:sp>
      <p:pic>
        <p:nvPicPr>
          <p:cNvPr id="22533" name="Picture 2"/>
          <p:cNvPicPr>
            <a:picLocks noGrp="1" noChangeAspect="1" noChangeArrowheads="1"/>
          </p:cNvPicPr>
          <p:nvPr>
            <p:ph sz="half" idx="2"/>
          </p:nvPr>
        </p:nvPicPr>
        <p:blipFill>
          <a:blip r:embed="rId2" cstate="print"/>
          <a:srcRect/>
          <a:stretch>
            <a:fillRect/>
          </a:stretch>
        </p:blipFill>
        <p:spPr>
          <a:xfrm>
            <a:off x="5257800" y="2133600"/>
            <a:ext cx="3014663" cy="2947988"/>
          </a:xfr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latin typeface="Arial" charset="0"/>
                <a:cs typeface="Arial" charset="0"/>
              </a:rPr>
              <a:t>Effective Speaking</a:t>
            </a:r>
          </a:p>
        </p:txBody>
      </p:sp>
      <p:sp>
        <p:nvSpPr>
          <p:cNvPr id="23555" name="Content Placeholder 10"/>
          <p:cNvSpPr>
            <a:spLocks noGrp="1"/>
          </p:cNvSpPr>
          <p:nvPr>
            <p:ph sz="half" idx="1"/>
          </p:nvPr>
        </p:nvSpPr>
        <p:spPr/>
        <p:txBody>
          <a:bodyPr/>
          <a:lstStyle/>
          <a:p>
            <a:pPr eaLnBrk="1" hangingPunct="1"/>
            <a:endParaRPr lang="en-US" sz="2000" smtClean="0">
              <a:latin typeface="Arial" charset="0"/>
              <a:cs typeface="Arial" charset="0"/>
            </a:endParaRPr>
          </a:p>
        </p:txBody>
      </p:sp>
      <p:sp>
        <p:nvSpPr>
          <p:cNvPr id="8" name="Content Placeholder 7"/>
          <p:cNvSpPr>
            <a:spLocks noGrp="1"/>
          </p:cNvSpPr>
          <p:nvPr>
            <p:ph sz="half" idx="2"/>
          </p:nvPr>
        </p:nvSpPr>
        <p:spPr/>
        <p:txBody>
          <a:bodyPr>
            <a:normAutofit/>
          </a:bodyPr>
          <a:lstStyle/>
          <a:p>
            <a:pPr eaLnBrk="1" hangingPunct="1">
              <a:lnSpc>
                <a:spcPct val="80000"/>
              </a:lnSpc>
            </a:pPr>
            <a:r>
              <a:rPr lang="en-US" sz="1700" dirty="0" smtClean="0">
                <a:latin typeface="Arial" charset="0"/>
                <a:cs typeface="Arial" charset="0"/>
              </a:rPr>
              <a:t>When planning a message, deliver the key points in a brief and clear manner.</a:t>
            </a:r>
          </a:p>
          <a:p>
            <a:pPr eaLnBrk="1" hangingPunct="1">
              <a:lnSpc>
                <a:spcPct val="80000"/>
              </a:lnSpc>
            </a:pPr>
            <a:r>
              <a:rPr lang="en-US" sz="1700" dirty="0" smtClean="0">
                <a:latin typeface="Arial" charset="0"/>
                <a:cs typeface="Arial" charset="0"/>
              </a:rPr>
              <a:t>To ensure that the communication has covered all the vital information, answer </a:t>
            </a:r>
            <a:r>
              <a:rPr lang="en-US" sz="1700" b="1" u="sng" dirty="0" smtClean="0">
                <a:latin typeface="Arial" charset="0"/>
                <a:cs typeface="Arial" charset="0"/>
              </a:rPr>
              <a:t>the five “W’s” and “How</a:t>
            </a:r>
            <a:r>
              <a:rPr lang="en-US" sz="1700" dirty="0" smtClean="0">
                <a:latin typeface="Arial" charset="0"/>
                <a:cs typeface="Arial" charset="0"/>
              </a:rPr>
              <a:t>” questions:</a:t>
            </a:r>
          </a:p>
          <a:p>
            <a:pPr lvl="1" eaLnBrk="1" hangingPunct="1">
              <a:lnSpc>
                <a:spcPct val="80000"/>
              </a:lnSpc>
            </a:pPr>
            <a:r>
              <a:rPr lang="en-US" sz="1400" dirty="0" smtClean="0">
                <a:latin typeface="Arial" charset="0"/>
                <a:cs typeface="Arial" charset="0"/>
              </a:rPr>
              <a:t>Who?</a:t>
            </a:r>
          </a:p>
          <a:p>
            <a:pPr lvl="1" eaLnBrk="1" hangingPunct="1">
              <a:lnSpc>
                <a:spcPct val="80000"/>
              </a:lnSpc>
            </a:pPr>
            <a:r>
              <a:rPr lang="en-US" sz="1400" dirty="0" smtClean="0">
                <a:latin typeface="Arial" charset="0"/>
                <a:cs typeface="Arial" charset="0"/>
              </a:rPr>
              <a:t>What?</a:t>
            </a:r>
          </a:p>
          <a:p>
            <a:pPr lvl="1" eaLnBrk="1" hangingPunct="1">
              <a:lnSpc>
                <a:spcPct val="80000"/>
              </a:lnSpc>
            </a:pPr>
            <a:r>
              <a:rPr lang="en-US" sz="1400" dirty="0" smtClean="0">
                <a:latin typeface="Arial" charset="0"/>
                <a:cs typeface="Arial" charset="0"/>
              </a:rPr>
              <a:t>When?</a:t>
            </a:r>
          </a:p>
          <a:p>
            <a:pPr lvl="1" eaLnBrk="1" hangingPunct="1">
              <a:lnSpc>
                <a:spcPct val="80000"/>
              </a:lnSpc>
            </a:pPr>
            <a:r>
              <a:rPr lang="en-US" sz="1400" dirty="0" smtClean="0">
                <a:latin typeface="Arial" charset="0"/>
                <a:cs typeface="Arial" charset="0"/>
              </a:rPr>
              <a:t>Where?</a:t>
            </a:r>
          </a:p>
          <a:p>
            <a:pPr lvl="1" eaLnBrk="1" hangingPunct="1">
              <a:lnSpc>
                <a:spcPct val="80000"/>
              </a:lnSpc>
            </a:pPr>
            <a:r>
              <a:rPr lang="en-US" sz="1400" dirty="0" smtClean="0">
                <a:latin typeface="Arial" charset="0"/>
                <a:cs typeface="Arial" charset="0"/>
              </a:rPr>
              <a:t>Why?</a:t>
            </a:r>
          </a:p>
          <a:p>
            <a:pPr lvl="1" eaLnBrk="1" hangingPunct="1">
              <a:lnSpc>
                <a:spcPct val="80000"/>
              </a:lnSpc>
            </a:pPr>
            <a:r>
              <a:rPr lang="en-US" sz="1400" dirty="0" smtClean="0">
                <a:latin typeface="Arial" charset="0"/>
                <a:cs typeface="Arial" charset="0"/>
              </a:rPr>
              <a:t>How?</a:t>
            </a:r>
          </a:p>
          <a:p>
            <a:pPr eaLnBrk="1" hangingPunct="1">
              <a:lnSpc>
                <a:spcPct val="80000"/>
              </a:lnSpc>
            </a:pPr>
            <a:r>
              <a:rPr lang="en-US" sz="1700" dirty="0" smtClean="0">
                <a:latin typeface="Arial" charset="0"/>
                <a:cs typeface="Arial" charset="0"/>
              </a:rPr>
              <a:t>Develop the communication further and think about how the audience will respond to the message. </a:t>
            </a:r>
          </a:p>
          <a:p>
            <a:pPr lvl="1" eaLnBrk="1" hangingPunct="1">
              <a:lnSpc>
                <a:spcPct val="80000"/>
              </a:lnSpc>
            </a:pPr>
            <a:r>
              <a:rPr lang="en-US" sz="1400" dirty="0" smtClean="0">
                <a:latin typeface="Arial" charset="0"/>
                <a:cs typeface="Arial" charset="0"/>
              </a:rPr>
              <a:t>Consider ways to personalize or customize it for them.</a:t>
            </a:r>
          </a:p>
          <a:p>
            <a:pPr>
              <a:lnSpc>
                <a:spcPct val="80000"/>
              </a:lnSpc>
            </a:pPr>
            <a:endParaRPr lang="en-US" sz="2200" dirty="0" smtClean="0">
              <a:latin typeface="Arial" charset="0"/>
              <a:cs typeface="Arial" charset="0"/>
            </a:endParaRPr>
          </a:p>
        </p:txBody>
      </p:sp>
      <p:sp>
        <p:nvSpPr>
          <p:cNvPr id="23557"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803BFF-BE07-4F2F-A4F6-90A3960280F2}" type="slidenum">
              <a:rPr lang="en-US" smtClean="0">
                <a:latin typeface="Arial" charset="0"/>
                <a:cs typeface="Arial" charset="0"/>
              </a:rPr>
              <a:pPr fontAlgn="base">
                <a:spcBef>
                  <a:spcPct val="0"/>
                </a:spcBef>
                <a:spcAft>
                  <a:spcPct val="0"/>
                </a:spcAft>
              </a:pPr>
              <a:t>14</a:t>
            </a:fld>
            <a:endParaRPr lang="en-US" smtClean="0">
              <a:latin typeface="Arial" charset="0"/>
              <a:cs typeface="Arial" charset="0"/>
            </a:endParaRPr>
          </a:p>
        </p:txBody>
      </p:sp>
      <p:sp>
        <p:nvSpPr>
          <p:cNvPr id="23558" name="TextBox 8"/>
          <p:cNvSpPr txBox="1">
            <a:spLocks noChangeArrowheads="1"/>
          </p:cNvSpPr>
          <p:nvPr/>
        </p:nvSpPr>
        <p:spPr bwMode="auto">
          <a:xfrm>
            <a:off x="457200" y="6446838"/>
            <a:ext cx="685800" cy="276225"/>
          </a:xfrm>
          <a:prstGeom prst="rect">
            <a:avLst/>
          </a:prstGeom>
          <a:noFill/>
          <a:ln w="9525">
            <a:noFill/>
            <a:miter lim="800000"/>
            <a:headEnd/>
            <a:tailEnd/>
          </a:ln>
        </p:spPr>
        <p:txBody>
          <a:bodyPr>
            <a:spAutoFit/>
          </a:bodyPr>
          <a:lstStyle/>
          <a:p>
            <a:pPr algn="ctr"/>
            <a:r>
              <a:rPr lang="en-US" sz="1200">
                <a:solidFill>
                  <a:schemeClr val="bg1"/>
                </a:solidFill>
                <a:latin typeface="Arial Black" pitchFamily="34" charset="0"/>
              </a:rPr>
              <a:t>7.2</a:t>
            </a:r>
          </a:p>
        </p:txBody>
      </p:sp>
      <p:sp>
        <p:nvSpPr>
          <p:cNvPr id="23559" name="TextBox 9"/>
          <p:cNvSpPr txBox="1">
            <a:spLocks noChangeArrowheads="1"/>
          </p:cNvSpPr>
          <p:nvPr/>
        </p:nvSpPr>
        <p:spPr bwMode="auto">
          <a:xfrm>
            <a:off x="1295400" y="6453188"/>
            <a:ext cx="6019800" cy="276225"/>
          </a:xfrm>
          <a:prstGeom prst="rect">
            <a:avLst/>
          </a:prstGeom>
          <a:noFill/>
          <a:ln w="9525">
            <a:noFill/>
            <a:miter lim="800000"/>
            <a:headEnd/>
            <a:tailEnd/>
          </a:ln>
        </p:spPr>
        <p:txBody>
          <a:bodyPr>
            <a:spAutoFit/>
          </a:bodyPr>
          <a:lstStyle/>
          <a:p>
            <a:r>
              <a:rPr lang="en-US" sz="1200" b="1">
                <a:solidFill>
                  <a:srgbClr val="009900"/>
                </a:solidFill>
              </a:rPr>
              <a:t>Chapter 7</a:t>
            </a:r>
            <a:r>
              <a:rPr lang="en-US" sz="1200">
                <a:solidFill>
                  <a:srgbClr val="009900"/>
                </a:solidFill>
              </a:rPr>
              <a:t> | Communication</a:t>
            </a:r>
          </a:p>
        </p:txBody>
      </p:sp>
      <p:pic>
        <p:nvPicPr>
          <p:cNvPr id="23560" name="Picture 2" descr="C:\Users\Schwartz Family\Documents\GSPS\EL_NRA\Shutterstock Downloads\shutterstock_38573614.jpg"/>
          <p:cNvPicPr>
            <a:picLocks noChangeAspect="1" noChangeArrowheads="1"/>
          </p:cNvPicPr>
          <p:nvPr/>
        </p:nvPicPr>
        <p:blipFill>
          <a:blip r:embed="rId3" cstate="print"/>
          <a:srcRect/>
          <a:stretch>
            <a:fillRect/>
          </a:stretch>
        </p:blipFill>
        <p:spPr bwMode="auto">
          <a:xfrm>
            <a:off x="762000" y="2667000"/>
            <a:ext cx="3425825" cy="2286000"/>
          </a:xfrm>
          <a:prstGeom prst="rect">
            <a:avLst/>
          </a:prstGeom>
          <a:noFill/>
          <a:ln w="38100" cap="sq">
            <a:solidFill>
              <a:schemeClr val="bg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latin typeface="Arial" charset="0"/>
                <a:cs typeface="Arial" charset="0"/>
              </a:rPr>
              <a:t>Effective Speaking</a:t>
            </a:r>
          </a:p>
        </p:txBody>
      </p:sp>
      <p:sp>
        <p:nvSpPr>
          <p:cNvPr id="6" name="Content Placeholder 5"/>
          <p:cNvSpPr>
            <a:spLocks noGrp="1"/>
          </p:cNvSpPr>
          <p:nvPr>
            <p:ph sz="half" idx="2"/>
          </p:nvPr>
        </p:nvSpPr>
        <p:spPr/>
        <p:txBody>
          <a:bodyPr>
            <a:normAutofit fontScale="92500" lnSpcReduction="10000"/>
          </a:bodyPr>
          <a:lstStyle/>
          <a:p>
            <a:pPr>
              <a:defRPr/>
            </a:pPr>
            <a:r>
              <a:rPr lang="en-US" dirty="0" smtClean="0"/>
              <a:t>Qualities of an Effective Speaker</a:t>
            </a:r>
          </a:p>
          <a:p>
            <a:pPr lvl="1">
              <a:defRPr/>
            </a:pPr>
            <a:r>
              <a:rPr lang="en-US" dirty="0" smtClean="0"/>
              <a:t>Interact with the audience</a:t>
            </a:r>
          </a:p>
          <a:p>
            <a:pPr lvl="2">
              <a:defRPr/>
            </a:pPr>
            <a:r>
              <a:rPr lang="en-US" dirty="0" smtClean="0">
                <a:hlinkClick r:id="rId2"/>
              </a:rPr>
              <a:t>Josh Shipp</a:t>
            </a:r>
            <a:endParaRPr lang="en-US" dirty="0" smtClean="0"/>
          </a:p>
          <a:p>
            <a:pPr lvl="1">
              <a:defRPr/>
            </a:pPr>
            <a:r>
              <a:rPr lang="en-US" dirty="0" smtClean="0"/>
              <a:t>Use suitable language</a:t>
            </a:r>
          </a:p>
          <a:p>
            <a:pPr lvl="1">
              <a:defRPr/>
            </a:pPr>
            <a:r>
              <a:rPr lang="en-US" dirty="0" smtClean="0"/>
              <a:t>Use appropriate nonverbal communications</a:t>
            </a:r>
          </a:p>
          <a:p>
            <a:pPr lvl="1">
              <a:defRPr/>
            </a:pPr>
            <a:r>
              <a:rPr lang="en-US" dirty="0" smtClean="0"/>
              <a:t>Vary your speech patterns</a:t>
            </a:r>
          </a:p>
          <a:p>
            <a:pPr lvl="2">
              <a:defRPr/>
            </a:pPr>
            <a:r>
              <a:rPr lang="en-US" dirty="0" err="1" smtClean="0">
                <a:hlinkClick r:id="rId3"/>
              </a:rPr>
              <a:t>Bueler</a:t>
            </a:r>
            <a:endParaRPr lang="en-US" dirty="0" smtClean="0"/>
          </a:p>
          <a:p>
            <a:pPr lvl="1">
              <a:defRPr/>
            </a:pPr>
            <a:r>
              <a:rPr lang="en-US" dirty="0" smtClean="0"/>
              <a:t>Close the conversation</a:t>
            </a:r>
          </a:p>
          <a:p>
            <a:pPr lvl="1">
              <a:defRPr/>
            </a:pPr>
            <a:endParaRPr lang="en-US" dirty="0"/>
          </a:p>
        </p:txBody>
      </p:sp>
      <p:sp>
        <p:nvSpPr>
          <p:cNvPr id="24580"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C12F46-1910-4BDC-9649-549B59F8B84A}" type="slidenum">
              <a:rPr lang="en-US" smtClean="0">
                <a:latin typeface="Arial" charset="0"/>
                <a:cs typeface="Arial" charset="0"/>
              </a:rPr>
              <a:pPr fontAlgn="base">
                <a:spcBef>
                  <a:spcPct val="0"/>
                </a:spcBef>
                <a:spcAft>
                  <a:spcPct val="0"/>
                </a:spcAft>
              </a:pPr>
              <a:t>15</a:t>
            </a:fld>
            <a:endParaRPr lang="en-US" smtClean="0">
              <a:latin typeface="Arial" charset="0"/>
              <a:cs typeface="Arial" charset="0"/>
            </a:endParaRPr>
          </a:p>
        </p:txBody>
      </p:sp>
      <p:pic>
        <p:nvPicPr>
          <p:cNvPr id="24581" name="Picture 2"/>
          <p:cNvPicPr>
            <a:picLocks noGrp="1" noChangeAspect="1" noChangeArrowheads="1"/>
          </p:cNvPicPr>
          <p:nvPr>
            <p:ph sz="half" idx="1"/>
          </p:nvPr>
        </p:nvPicPr>
        <p:blipFill>
          <a:blip r:embed="rId4" cstate="print"/>
          <a:srcRect/>
          <a:stretch>
            <a:fillRect/>
          </a:stretch>
        </p:blipFill>
        <p:spPr>
          <a:xfrm>
            <a:off x="823913" y="2214563"/>
            <a:ext cx="3305175" cy="3295650"/>
          </a:xfr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7010400" cy="1143000"/>
          </a:xfrm>
        </p:spPr>
        <p:txBody>
          <a:bodyPr/>
          <a:lstStyle/>
          <a:p>
            <a:pPr eaLnBrk="1" hangingPunct="1"/>
            <a:r>
              <a:rPr lang="en-US" smtClean="0">
                <a:latin typeface="Arial" charset="0"/>
                <a:cs typeface="Arial" charset="0"/>
              </a:rPr>
              <a:t>Effective Telephone Skills</a:t>
            </a:r>
          </a:p>
        </p:txBody>
      </p:sp>
      <p:sp>
        <p:nvSpPr>
          <p:cNvPr id="25603" name="Content Placeholder 2"/>
          <p:cNvSpPr>
            <a:spLocks noGrp="1"/>
          </p:cNvSpPr>
          <p:nvPr>
            <p:ph sz="half" idx="1"/>
          </p:nvPr>
        </p:nvSpPr>
        <p:spPr>
          <a:xfrm>
            <a:off x="457200" y="1447800"/>
            <a:ext cx="4038600" cy="4800600"/>
          </a:xfrm>
        </p:spPr>
        <p:txBody>
          <a:bodyPr/>
          <a:lstStyle/>
          <a:p>
            <a:pPr eaLnBrk="1" hangingPunct="1"/>
            <a:r>
              <a:rPr lang="en-US" sz="2000" smtClean="0">
                <a:latin typeface="Arial" charset="0"/>
                <a:cs typeface="Arial" charset="0"/>
              </a:rPr>
              <a:t>You must be both an effective listener and an effective speaker:</a:t>
            </a:r>
            <a:r>
              <a:rPr lang="en-US" sz="1800" smtClean="0">
                <a:latin typeface="Arial" charset="0"/>
                <a:cs typeface="Arial" charset="0"/>
              </a:rPr>
              <a:t> </a:t>
            </a:r>
          </a:p>
          <a:p>
            <a:pPr marL="914400" lvl="1" indent="-457200" eaLnBrk="1" hangingPunct="1">
              <a:buFont typeface="Calibri" pitchFamily="34" charset="0"/>
              <a:buAutoNum type="arabicPeriod"/>
            </a:pPr>
            <a:r>
              <a:rPr lang="en-US" sz="1600" smtClean="0">
                <a:latin typeface="Arial" charset="0"/>
                <a:cs typeface="Arial" charset="0"/>
              </a:rPr>
              <a:t>State the name of the organization, followed by the call receiver’s name, and the question, “How may I assist you?”</a:t>
            </a:r>
          </a:p>
          <a:p>
            <a:pPr marL="914400" lvl="1" indent="-457200" eaLnBrk="1" hangingPunct="1">
              <a:buFont typeface="Calibri" pitchFamily="34" charset="0"/>
              <a:buAutoNum type="arabicPeriod"/>
            </a:pPr>
            <a:r>
              <a:rPr lang="en-US" sz="1600" smtClean="0">
                <a:latin typeface="Arial" charset="0"/>
                <a:cs typeface="Arial" charset="0"/>
              </a:rPr>
              <a:t>Listen for the reason the caller has phoned the organization. </a:t>
            </a:r>
          </a:p>
          <a:p>
            <a:pPr marL="914400" lvl="1" indent="-457200" eaLnBrk="1" hangingPunct="1">
              <a:buFont typeface="Calibri" pitchFamily="34" charset="0"/>
              <a:buAutoNum type="arabicPeriod"/>
            </a:pPr>
            <a:r>
              <a:rPr lang="en-US" sz="1600" smtClean="0">
                <a:latin typeface="Arial" charset="0"/>
                <a:cs typeface="Arial" charset="0"/>
              </a:rPr>
              <a:t>Maintain a positive, polite, and courteous attitude when speaking with the caller. </a:t>
            </a:r>
          </a:p>
          <a:p>
            <a:pPr marL="914400" lvl="1" indent="-457200" eaLnBrk="1" hangingPunct="1">
              <a:buFont typeface="Calibri" pitchFamily="34" charset="0"/>
              <a:buAutoNum type="arabicPeriod"/>
            </a:pPr>
            <a:r>
              <a:rPr lang="en-US" sz="1600" smtClean="0">
                <a:latin typeface="Arial" charset="0"/>
                <a:cs typeface="Arial" charset="0"/>
              </a:rPr>
              <a:t>If the caller has a large amount of information, take notes to be sure all the information is received.</a:t>
            </a:r>
          </a:p>
          <a:p>
            <a:pPr marL="1314450" lvl="2" indent="-457200" eaLnBrk="1" hangingPunct="1">
              <a:buFont typeface="Calibri" pitchFamily="34" charset="0"/>
              <a:buAutoNum type="arabicPeriod"/>
            </a:pPr>
            <a:r>
              <a:rPr lang="en-US" sz="1200" smtClean="0">
                <a:latin typeface="Arial" charset="0"/>
                <a:cs typeface="Arial" charset="0"/>
              </a:rPr>
              <a:t>Ask the 5 W’s</a:t>
            </a:r>
          </a:p>
        </p:txBody>
      </p:sp>
      <p:sp>
        <p:nvSpPr>
          <p:cNvPr id="25604"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60D94B-BCA6-4B6D-95FC-1012B857C248}" type="slidenum">
              <a:rPr lang="en-US" smtClean="0">
                <a:latin typeface="Arial" charset="0"/>
                <a:cs typeface="Arial" charset="0"/>
              </a:rPr>
              <a:pPr fontAlgn="base">
                <a:spcBef>
                  <a:spcPct val="0"/>
                </a:spcBef>
                <a:spcAft>
                  <a:spcPct val="0"/>
                </a:spcAft>
              </a:pPr>
              <a:t>16</a:t>
            </a:fld>
            <a:endParaRPr lang="en-US" smtClean="0">
              <a:latin typeface="Arial" charset="0"/>
              <a:cs typeface="Arial" charset="0"/>
            </a:endParaRPr>
          </a:p>
        </p:txBody>
      </p:sp>
      <p:sp>
        <p:nvSpPr>
          <p:cNvPr id="25605" name="TextBox 4"/>
          <p:cNvSpPr txBox="1">
            <a:spLocks noChangeArrowheads="1"/>
          </p:cNvSpPr>
          <p:nvPr/>
        </p:nvSpPr>
        <p:spPr bwMode="auto">
          <a:xfrm>
            <a:off x="457200" y="6446838"/>
            <a:ext cx="685800" cy="276225"/>
          </a:xfrm>
          <a:prstGeom prst="rect">
            <a:avLst/>
          </a:prstGeom>
          <a:noFill/>
          <a:ln w="9525">
            <a:noFill/>
            <a:miter lim="800000"/>
            <a:headEnd/>
            <a:tailEnd/>
          </a:ln>
        </p:spPr>
        <p:txBody>
          <a:bodyPr>
            <a:spAutoFit/>
          </a:bodyPr>
          <a:lstStyle/>
          <a:p>
            <a:pPr algn="ctr"/>
            <a:r>
              <a:rPr lang="en-US" sz="1200">
                <a:solidFill>
                  <a:schemeClr val="bg1"/>
                </a:solidFill>
                <a:latin typeface="Arial Black" pitchFamily="34" charset="0"/>
              </a:rPr>
              <a:t>7.2</a:t>
            </a:r>
          </a:p>
        </p:txBody>
      </p:sp>
      <p:sp>
        <p:nvSpPr>
          <p:cNvPr id="25606" name="TextBox 5"/>
          <p:cNvSpPr txBox="1">
            <a:spLocks noChangeArrowheads="1"/>
          </p:cNvSpPr>
          <p:nvPr/>
        </p:nvSpPr>
        <p:spPr bwMode="auto">
          <a:xfrm>
            <a:off x="1295400" y="6453188"/>
            <a:ext cx="6019800" cy="276225"/>
          </a:xfrm>
          <a:prstGeom prst="rect">
            <a:avLst/>
          </a:prstGeom>
          <a:noFill/>
          <a:ln w="9525">
            <a:noFill/>
            <a:miter lim="800000"/>
            <a:headEnd/>
            <a:tailEnd/>
          </a:ln>
        </p:spPr>
        <p:txBody>
          <a:bodyPr>
            <a:spAutoFit/>
          </a:bodyPr>
          <a:lstStyle/>
          <a:p>
            <a:r>
              <a:rPr lang="en-US" sz="1200" b="1">
                <a:solidFill>
                  <a:srgbClr val="009900"/>
                </a:solidFill>
              </a:rPr>
              <a:t>Chapter 7</a:t>
            </a:r>
            <a:r>
              <a:rPr lang="en-US" sz="1200">
                <a:solidFill>
                  <a:srgbClr val="009900"/>
                </a:solidFill>
              </a:rPr>
              <a:t> | Communication</a:t>
            </a:r>
          </a:p>
        </p:txBody>
      </p:sp>
      <p:pic>
        <p:nvPicPr>
          <p:cNvPr id="25607" name="Picture 10"/>
          <p:cNvPicPr>
            <a:picLocks noGrp="1" noChangeAspect="1" noChangeArrowheads="1"/>
          </p:cNvPicPr>
          <p:nvPr>
            <p:ph sz="half" idx="2"/>
          </p:nvPr>
        </p:nvPicPr>
        <p:blipFill>
          <a:blip r:embed="rId3" cstate="print"/>
          <a:srcRect/>
          <a:stretch>
            <a:fillRect/>
          </a:stretch>
        </p:blipFill>
        <p:spPr>
          <a:xfrm>
            <a:off x="5076825" y="2471738"/>
            <a:ext cx="3181350" cy="2781300"/>
          </a:xfr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latin typeface="Arial" charset="0"/>
                <a:cs typeface="Arial" charset="0"/>
              </a:rPr>
              <a:t>Effective Telephone Skills</a:t>
            </a:r>
          </a:p>
        </p:txBody>
      </p:sp>
      <p:sp>
        <p:nvSpPr>
          <p:cNvPr id="26627" name="Content Placeholder 3"/>
          <p:cNvSpPr>
            <a:spLocks noGrp="1"/>
          </p:cNvSpPr>
          <p:nvPr>
            <p:ph sz="half" idx="2"/>
          </p:nvPr>
        </p:nvSpPr>
        <p:spPr/>
        <p:txBody>
          <a:bodyPr/>
          <a:lstStyle/>
          <a:p>
            <a:pPr marL="342900" lvl="1" indent="-342900" eaLnBrk="1" hangingPunct="1">
              <a:buFont typeface="Calibri" pitchFamily="34" charset="0"/>
              <a:buAutoNum type="arabicPeriod" startAt="5"/>
            </a:pPr>
            <a:r>
              <a:rPr lang="en-US" sz="1600" smtClean="0">
                <a:latin typeface="Arial" charset="0"/>
                <a:cs typeface="Arial" charset="0"/>
              </a:rPr>
              <a:t>Paraphrase or repeat what the caller has stated.</a:t>
            </a:r>
          </a:p>
          <a:p>
            <a:pPr eaLnBrk="1" hangingPunct="1">
              <a:buClr>
                <a:srgbClr val="0000FF"/>
              </a:buClr>
              <a:buFont typeface="Calibri" pitchFamily="34" charset="0"/>
              <a:buAutoNum type="arabicPeriod" startAt="6"/>
            </a:pPr>
            <a:r>
              <a:rPr lang="en-US" sz="1600" smtClean="0">
                <a:latin typeface="Arial" charset="0"/>
                <a:cs typeface="Arial" charset="0"/>
              </a:rPr>
              <a:t>After listening to what the caller has to say, decide whether you can resolve the caller’s problem.</a:t>
            </a:r>
          </a:p>
          <a:p>
            <a:pPr eaLnBrk="1" hangingPunct="1">
              <a:buClr>
                <a:srgbClr val="0000FF"/>
              </a:buClr>
              <a:buFont typeface="Calibri" pitchFamily="34" charset="0"/>
              <a:buAutoNum type="arabicPeriod" startAt="7"/>
            </a:pPr>
            <a:r>
              <a:rPr lang="en-US" sz="1600" smtClean="0">
                <a:latin typeface="Arial" charset="0"/>
                <a:cs typeface="Arial" charset="0"/>
              </a:rPr>
              <a:t>If you can resolve the caller’s concerns, explain to the caller any steps to be taken.</a:t>
            </a:r>
          </a:p>
          <a:p>
            <a:pPr eaLnBrk="1" hangingPunct="1">
              <a:buClr>
                <a:srgbClr val="0000FF"/>
              </a:buClr>
              <a:buFont typeface="Calibri" pitchFamily="34" charset="0"/>
              <a:buAutoNum type="arabicPeriod" startAt="7"/>
            </a:pPr>
            <a:r>
              <a:rPr lang="en-US" sz="1600" smtClean="0">
                <a:latin typeface="Arial" charset="0"/>
                <a:cs typeface="Arial" charset="0"/>
              </a:rPr>
              <a:t>Close the conversation either by explaining to the caller that you’ll be transferring him or her or asking whether there is anything else you can do to assist him or her.</a:t>
            </a:r>
          </a:p>
          <a:p>
            <a:pPr eaLnBrk="1" hangingPunct="1">
              <a:buClr>
                <a:srgbClr val="0000FF"/>
              </a:buClr>
              <a:buFont typeface="Calibri" pitchFamily="34" charset="0"/>
              <a:buAutoNum type="arabicPeriod" startAt="7"/>
            </a:pPr>
            <a:r>
              <a:rPr lang="en-US" sz="1600" smtClean="0">
                <a:latin typeface="Arial" charset="0"/>
                <a:cs typeface="Arial" charset="0"/>
              </a:rPr>
              <a:t>Write messages down on a pre-printed message form.</a:t>
            </a:r>
          </a:p>
          <a:p>
            <a:pPr eaLnBrk="1" hangingPunct="1">
              <a:buClr>
                <a:srgbClr val="0000FF"/>
              </a:buClr>
              <a:buFont typeface="Calibri" pitchFamily="34" charset="0"/>
              <a:buAutoNum type="arabicPeriod" startAt="7"/>
            </a:pPr>
            <a:r>
              <a:rPr lang="en-US" sz="1600" smtClean="0">
                <a:latin typeface="Arial" charset="0"/>
                <a:cs typeface="Arial" charset="0"/>
              </a:rPr>
              <a:t>Always end the conversation on a positive note.</a:t>
            </a:r>
          </a:p>
          <a:p>
            <a:endParaRPr lang="en-US" smtClean="0">
              <a:latin typeface="Arial" charset="0"/>
              <a:cs typeface="Arial" charset="0"/>
            </a:endParaRPr>
          </a:p>
        </p:txBody>
      </p:sp>
      <p:sp>
        <p:nvSpPr>
          <p:cNvPr id="26628"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E83709-1481-4244-8D5B-6F6D0F59D42A}" type="slidenum">
              <a:rPr lang="en-US" smtClean="0">
                <a:latin typeface="Arial" charset="0"/>
                <a:cs typeface="Arial" charset="0"/>
              </a:rPr>
              <a:pPr fontAlgn="base">
                <a:spcBef>
                  <a:spcPct val="0"/>
                </a:spcBef>
                <a:spcAft>
                  <a:spcPct val="0"/>
                </a:spcAft>
              </a:pPr>
              <a:t>17</a:t>
            </a:fld>
            <a:endParaRPr lang="en-US" smtClean="0">
              <a:latin typeface="Arial" charset="0"/>
              <a:cs typeface="Arial" charset="0"/>
            </a:endParaRPr>
          </a:p>
        </p:txBody>
      </p:sp>
      <p:pic>
        <p:nvPicPr>
          <p:cNvPr id="26629" name="Picture 2"/>
          <p:cNvPicPr>
            <a:picLocks noGrp="1" noChangeAspect="1" noChangeArrowheads="1"/>
          </p:cNvPicPr>
          <p:nvPr>
            <p:ph sz="half" idx="1"/>
          </p:nvPr>
        </p:nvPicPr>
        <p:blipFill>
          <a:blip r:embed="rId2" cstate="print"/>
          <a:srcRect/>
          <a:stretch>
            <a:fillRect/>
          </a:stretch>
        </p:blipFill>
        <p:spPr>
          <a:xfrm>
            <a:off x="1143000" y="2209800"/>
            <a:ext cx="2514600" cy="2547938"/>
          </a:xfrm>
          <a:noFill/>
          <a:ln w="38100" cap="sq">
            <a:solidFill>
              <a:schemeClr val="bg1"/>
            </a:solidFill>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latin typeface="Arial" charset="0"/>
                <a:cs typeface="Arial" charset="0"/>
              </a:rPr>
              <a:t>Effective Telephone Skills</a:t>
            </a:r>
          </a:p>
        </p:txBody>
      </p:sp>
      <p:sp>
        <p:nvSpPr>
          <p:cNvPr id="5" name="Content Placeholder 4"/>
          <p:cNvSpPr>
            <a:spLocks noGrp="1"/>
          </p:cNvSpPr>
          <p:nvPr>
            <p:ph sz="half" idx="1"/>
          </p:nvPr>
        </p:nvSpPr>
        <p:spPr/>
        <p:txBody>
          <a:bodyPr>
            <a:normAutofit fontScale="85000" lnSpcReduction="10000"/>
          </a:bodyPr>
          <a:lstStyle/>
          <a:p>
            <a:pPr>
              <a:defRPr/>
            </a:pPr>
            <a:r>
              <a:rPr lang="en-US" dirty="0" smtClean="0"/>
              <a:t>Guidelines</a:t>
            </a:r>
          </a:p>
          <a:p>
            <a:pPr lvl="1">
              <a:defRPr/>
            </a:pPr>
            <a:r>
              <a:rPr lang="en-US" dirty="0" smtClean="0"/>
              <a:t>Never put a caller on hold without first asking for permission.</a:t>
            </a:r>
          </a:p>
          <a:p>
            <a:pPr lvl="1">
              <a:defRPr/>
            </a:pPr>
            <a:r>
              <a:rPr lang="en-US" dirty="0" smtClean="0"/>
              <a:t>If on hold, get back to them ASAP (within 60 seconds).</a:t>
            </a:r>
          </a:p>
          <a:p>
            <a:pPr lvl="1">
              <a:defRPr/>
            </a:pPr>
            <a:r>
              <a:rPr lang="en-US" dirty="0" smtClean="0"/>
              <a:t>If they’ve been on hold longer than 60 seconds, offer to take a message.</a:t>
            </a:r>
          </a:p>
          <a:p>
            <a:pPr lvl="1">
              <a:defRPr/>
            </a:pPr>
            <a:r>
              <a:rPr lang="en-US" dirty="0" smtClean="0"/>
              <a:t>Don’t have a side conversation while someone is on the phone.</a:t>
            </a:r>
          </a:p>
          <a:p>
            <a:pPr lvl="2">
              <a:defRPr/>
            </a:pPr>
            <a:r>
              <a:rPr lang="en-US" dirty="0" smtClean="0"/>
              <a:t>They may hear what you are saying on the phone.</a:t>
            </a:r>
          </a:p>
          <a:p>
            <a:pPr lvl="1">
              <a:defRPr/>
            </a:pPr>
            <a:endParaRPr lang="en-US" dirty="0"/>
          </a:p>
        </p:txBody>
      </p:sp>
      <p:sp>
        <p:nvSpPr>
          <p:cNvPr id="27652"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D70EF3-291D-4131-9E24-A881F2625BF2}" type="slidenum">
              <a:rPr lang="en-US" smtClean="0">
                <a:latin typeface="Arial" charset="0"/>
                <a:cs typeface="Arial" charset="0"/>
              </a:rPr>
              <a:pPr fontAlgn="base">
                <a:spcBef>
                  <a:spcPct val="0"/>
                </a:spcBef>
                <a:spcAft>
                  <a:spcPct val="0"/>
                </a:spcAft>
              </a:pPr>
              <a:t>18</a:t>
            </a:fld>
            <a:endParaRPr lang="en-US" smtClean="0">
              <a:latin typeface="Arial" charset="0"/>
              <a:cs typeface="Arial" charset="0"/>
            </a:endParaRPr>
          </a:p>
        </p:txBody>
      </p:sp>
      <p:pic>
        <p:nvPicPr>
          <p:cNvPr id="27653" name="Picture 2"/>
          <p:cNvPicPr>
            <a:picLocks noGrp="1" noChangeAspect="1" noChangeArrowheads="1"/>
          </p:cNvPicPr>
          <p:nvPr>
            <p:ph sz="half" idx="2"/>
          </p:nvPr>
        </p:nvPicPr>
        <p:blipFill>
          <a:blip r:embed="rId2" cstate="print"/>
          <a:srcRect/>
          <a:stretch>
            <a:fillRect/>
          </a:stretch>
        </p:blipFill>
        <p:spPr>
          <a:xfrm>
            <a:off x="5105400" y="2209800"/>
            <a:ext cx="3186113" cy="3395663"/>
          </a:xfr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lstStyle/>
          <a:p>
            <a:pPr eaLnBrk="1" hangingPunct="1"/>
            <a:r>
              <a:rPr lang="en-US" smtClean="0">
                <a:latin typeface="Arial" charset="0"/>
                <a:cs typeface="Arial" charset="0"/>
              </a:rPr>
              <a:t>Effective Writing</a:t>
            </a:r>
          </a:p>
        </p:txBody>
      </p:sp>
      <p:sp>
        <p:nvSpPr>
          <p:cNvPr id="163843" name="Content Placeholder 6"/>
          <p:cNvSpPr>
            <a:spLocks noGrp="1"/>
          </p:cNvSpPr>
          <p:nvPr>
            <p:ph sz="half" idx="1"/>
          </p:nvPr>
        </p:nvSpPr>
        <p:spPr>
          <a:xfrm>
            <a:off x="457200" y="1600200"/>
            <a:ext cx="5638800" cy="4525963"/>
          </a:xfrm>
        </p:spPr>
        <p:txBody>
          <a:bodyPr>
            <a:normAutofit fontScale="92500" lnSpcReduction="20000"/>
          </a:bodyPr>
          <a:lstStyle/>
          <a:p>
            <a:pPr eaLnBrk="1" hangingPunct="1">
              <a:defRPr/>
            </a:pPr>
            <a:r>
              <a:rPr lang="en-US" sz="2000" dirty="0" smtClean="0">
                <a:latin typeface="Arial" charset="0"/>
                <a:cs typeface="Arial" charset="0"/>
              </a:rPr>
              <a:t>Written business communication is another means for a manager to share information.</a:t>
            </a:r>
          </a:p>
          <a:p>
            <a:pPr lvl="1" eaLnBrk="1" hangingPunct="1">
              <a:defRPr/>
            </a:pPr>
            <a:r>
              <a:rPr lang="en-US" sz="1600" dirty="0" smtClean="0">
                <a:latin typeface="Arial" charset="0"/>
                <a:cs typeface="Arial" charset="0"/>
              </a:rPr>
              <a:t>Memos, faxes, emails, letters, and reports</a:t>
            </a:r>
          </a:p>
          <a:p>
            <a:pPr lvl="1" eaLnBrk="1" hangingPunct="1">
              <a:defRPr/>
            </a:pPr>
            <a:r>
              <a:rPr lang="en-US" sz="1600" dirty="0" smtClean="0">
                <a:latin typeface="Arial" charset="0"/>
                <a:cs typeface="Arial" charset="0"/>
              </a:rPr>
              <a:t>Have a more formal structure</a:t>
            </a:r>
          </a:p>
          <a:p>
            <a:pPr lvl="2" eaLnBrk="1" hangingPunct="1">
              <a:defRPr/>
            </a:pPr>
            <a:r>
              <a:rPr lang="en-US" sz="2100" b="1" dirty="0" smtClean="0">
                <a:latin typeface="Arial" charset="0"/>
                <a:cs typeface="Arial" charset="0"/>
              </a:rPr>
              <a:t>Introduction</a:t>
            </a:r>
            <a:r>
              <a:rPr lang="en-US" sz="2100" dirty="0" smtClean="0">
                <a:latin typeface="Arial" charset="0"/>
                <a:cs typeface="Arial" charset="0"/>
              </a:rPr>
              <a:t> – gets audience’s attention and tells about what you will say.</a:t>
            </a:r>
          </a:p>
          <a:p>
            <a:pPr lvl="2" eaLnBrk="1" hangingPunct="1">
              <a:defRPr/>
            </a:pPr>
            <a:r>
              <a:rPr lang="en-US" sz="2100" b="1" dirty="0" smtClean="0">
                <a:latin typeface="Arial" charset="0"/>
                <a:cs typeface="Arial" charset="0"/>
              </a:rPr>
              <a:t>Body of the message </a:t>
            </a:r>
            <a:r>
              <a:rPr lang="en-US" sz="2100" dirty="0" smtClean="0">
                <a:latin typeface="Arial" charset="0"/>
                <a:cs typeface="Arial" charset="0"/>
              </a:rPr>
              <a:t>– purpose is to deliver the content of the communication.</a:t>
            </a:r>
          </a:p>
          <a:p>
            <a:pPr lvl="2" eaLnBrk="1" hangingPunct="1">
              <a:defRPr/>
            </a:pPr>
            <a:r>
              <a:rPr lang="en-US" sz="2100" b="1" dirty="0" smtClean="0">
                <a:latin typeface="Arial" charset="0"/>
                <a:cs typeface="Arial" charset="0"/>
              </a:rPr>
              <a:t>Conclusion</a:t>
            </a:r>
            <a:r>
              <a:rPr lang="en-US" sz="2100" dirty="0" smtClean="0">
                <a:latin typeface="Arial" charset="0"/>
                <a:cs typeface="Arial" charset="0"/>
              </a:rPr>
              <a:t> – sums up, identifies the value of the message. Make it sound like you’re done.</a:t>
            </a:r>
          </a:p>
          <a:p>
            <a:pPr eaLnBrk="1" hangingPunct="1">
              <a:defRPr/>
            </a:pPr>
            <a:r>
              <a:rPr lang="en-US" sz="2000" dirty="0" smtClean="0">
                <a:latin typeface="Arial" charset="0"/>
                <a:cs typeface="Arial" charset="0"/>
              </a:rPr>
              <a:t>To write a successful message, the communicator needs a strong process that helps him or her to plan what to say and builds the message’s structure.</a:t>
            </a:r>
          </a:p>
        </p:txBody>
      </p:sp>
      <p:sp>
        <p:nvSpPr>
          <p:cNvPr id="28677"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C2DCCF-CBDF-47B2-895D-ACBEABE84492}" type="slidenum">
              <a:rPr lang="en-US" smtClean="0">
                <a:latin typeface="Arial" charset="0"/>
                <a:cs typeface="Arial" charset="0"/>
              </a:rPr>
              <a:pPr fontAlgn="base">
                <a:spcBef>
                  <a:spcPct val="0"/>
                </a:spcBef>
                <a:spcAft>
                  <a:spcPct val="0"/>
                </a:spcAft>
              </a:pPr>
              <a:t>19</a:t>
            </a:fld>
            <a:endParaRPr lang="en-US" smtClean="0">
              <a:latin typeface="Arial" charset="0"/>
              <a:cs typeface="Arial" charset="0"/>
            </a:endParaRPr>
          </a:p>
        </p:txBody>
      </p:sp>
      <p:sp>
        <p:nvSpPr>
          <p:cNvPr id="28678" name="TextBox 7"/>
          <p:cNvSpPr txBox="1">
            <a:spLocks noChangeArrowheads="1"/>
          </p:cNvSpPr>
          <p:nvPr/>
        </p:nvSpPr>
        <p:spPr bwMode="auto">
          <a:xfrm>
            <a:off x="457200" y="6446838"/>
            <a:ext cx="685800" cy="276225"/>
          </a:xfrm>
          <a:prstGeom prst="rect">
            <a:avLst/>
          </a:prstGeom>
          <a:noFill/>
          <a:ln w="9525">
            <a:noFill/>
            <a:miter lim="800000"/>
            <a:headEnd/>
            <a:tailEnd/>
          </a:ln>
        </p:spPr>
        <p:txBody>
          <a:bodyPr>
            <a:spAutoFit/>
          </a:bodyPr>
          <a:lstStyle/>
          <a:p>
            <a:pPr algn="ctr"/>
            <a:r>
              <a:rPr lang="en-US" sz="1200">
                <a:solidFill>
                  <a:schemeClr val="bg1"/>
                </a:solidFill>
                <a:latin typeface="Arial Black" pitchFamily="34" charset="0"/>
              </a:rPr>
              <a:t>7.2</a:t>
            </a:r>
          </a:p>
        </p:txBody>
      </p:sp>
      <p:sp>
        <p:nvSpPr>
          <p:cNvPr id="28679" name="TextBox 8"/>
          <p:cNvSpPr txBox="1">
            <a:spLocks noChangeArrowheads="1"/>
          </p:cNvSpPr>
          <p:nvPr/>
        </p:nvSpPr>
        <p:spPr bwMode="auto">
          <a:xfrm>
            <a:off x="1295400" y="6453188"/>
            <a:ext cx="6019800" cy="276225"/>
          </a:xfrm>
          <a:prstGeom prst="rect">
            <a:avLst/>
          </a:prstGeom>
          <a:noFill/>
          <a:ln w="9525">
            <a:noFill/>
            <a:miter lim="800000"/>
            <a:headEnd/>
            <a:tailEnd/>
          </a:ln>
        </p:spPr>
        <p:txBody>
          <a:bodyPr>
            <a:spAutoFit/>
          </a:bodyPr>
          <a:lstStyle/>
          <a:p>
            <a:r>
              <a:rPr lang="en-US" sz="1200" b="1">
                <a:solidFill>
                  <a:srgbClr val="009900"/>
                </a:solidFill>
              </a:rPr>
              <a:t>Chapter 7</a:t>
            </a:r>
            <a:r>
              <a:rPr lang="en-US" sz="1200">
                <a:solidFill>
                  <a:srgbClr val="009900"/>
                </a:solidFill>
              </a:rPr>
              <a:t> | Communication</a:t>
            </a:r>
          </a:p>
        </p:txBody>
      </p:sp>
      <p:pic>
        <p:nvPicPr>
          <p:cNvPr id="28680" name="Picture 2"/>
          <p:cNvPicPr>
            <a:picLocks noChangeAspect="1" noChangeArrowheads="1"/>
          </p:cNvPicPr>
          <p:nvPr/>
        </p:nvPicPr>
        <p:blipFill>
          <a:blip r:embed="rId3" cstate="print"/>
          <a:srcRect/>
          <a:stretch>
            <a:fillRect/>
          </a:stretch>
        </p:blipFill>
        <p:spPr bwMode="auto">
          <a:xfrm>
            <a:off x="6248400" y="2971800"/>
            <a:ext cx="2667000" cy="1882871"/>
          </a:xfrm>
          <a:prstGeom prst="rect">
            <a:avLst/>
          </a:prstGeom>
          <a:noFill/>
          <a:ln w="38100" cap="sq">
            <a:solidFill>
              <a:schemeClr val="bg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pPr eaLnBrk="1" hangingPunct="1"/>
            <a:r>
              <a:rPr lang="en-US" smtClean="0">
                <a:latin typeface="Arial" charset="0"/>
                <a:cs typeface="Arial" charset="0"/>
              </a:rPr>
              <a:t>The Process of Communication</a:t>
            </a:r>
          </a:p>
        </p:txBody>
      </p:sp>
      <p:sp>
        <p:nvSpPr>
          <p:cNvPr id="13315" name="Content Placeholder 6"/>
          <p:cNvSpPr>
            <a:spLocks noGrp="1"/>
          </p:cNvSpPr>
          <p:nvPr>
            <p:ph type="body" sz="half" idx="13"/>
          </p:nvPr>
        </p:nvSpPr>
        <p:spPr>
          <a:xfrm>
            <a:off x="457200" y="1600200"/>
            <a:ext cx="4038600" cy="4525963"/>
          </a:xfrm>
        </p:spPr>
        <p:txBody>
          <a:bodyPr/>
          <a:lstStyle/>
          <a:p>
            <a:pPr eaLnBrk="1" hangingPunct="1">
              <a:buFont typeface="Wingdings" pitchFamily="2" charset="2"/>
              <a:buChar char="§"/>
            </a:pPr>
            <a:r>
              <a:rPr lang="en-US" sz="1800" b="1" smtClean="0">
                <a:latin typeface="Arial" charset="0"/>
                <a:cs typeface="Arial" charset="0"/>
              </a:rPr>
              <a:t>Communication  </a:t>
            </a:r>
          </a:p>
          <a:p>
            <a:pPr lvl="1" eaLnBrk="1" hangingPunct="1"/>
            <a:r>
              <a:rPr lang="en-US" sz="1600" smtClean="0">
                <a:latin typeface="Arial" charset="0"/>
                <a:cs typeface="Arial" charset="0"/>
              </a:rPr>
              <a:t>The process of sending and receiving information by talk, gestures, or writing for some type of response or action.</a:t>
            </a:r>
          </a:p>
          <a:p>
            <a:pPr lvl="1" eaLnBrk="1" hangingPunct="1"/>
            <a:r>
              <a:rPr lang="en-US" sz="1600" smtClean="0">
                <a:latin typeface="Arial" charset="0"/>
                <a:cs typeface="Arial" charset="0"/>
              </a:rPr>
              <a:t>Verbal</a:t>
            </a:r>
          </a:p>
          <a:p>
            <a:pPr lvl="2" eaLnBrk="1" hangingPunct="1"/>
            <a:r>
              <a:rPr lang="en-US" sz="1800" smtClean="0">
                <a:latin typeface="Arial" charset="0"/>
                <a:cs typeface="Arial" charset="0"/>
              </a:rPr>
              <a:t>Speaking and writing</a:t>
            </a:r>
          </a:p>
          <a:p>
            <a:pPr lvl="1" eaLnBrk="1" hangingPunct="1"/>
            <a:r>
              <a:rPr lang="en-US" sz="1600" smtClean="0">
                <a:latin typeface="Arial" charset="0"/>
                <a:cs typeface="Arial" charset="0"/>
              </a:rPr>
              <a:t>Nonverbal</a:t>
            </a:r>
          </a:p>
          <a:p>
            <a:pPr lvl="2" eaLnBrk="1" hangingPunct="1"/>
            <a:r>
              <a:rPr lang="en-US" sz="1800" smtClean="0">
                <a:latin typeface="Arial" charset="0"/>
                <a:cs typeface="Arial" charset="0"/>
              </a:rPr>
              <a:t>Body language and gestures</a:t>
            </a:r>
          </a:p>
          <a:p>
            <a:pPr lvl="3" eaLnBrk="1" hangingPunct="1"/>
            <a:r>
              <a:rPr lang="en-US" sz="1400" smtClean="0">
                <a:latin typeface="Arial" charset="0"/>
                <a:cs typeface="Arial" charset="0"/>
              </a:rPr>
              <a:t>Body Language Exercise</a:t>
            </a:r>
          </a:p>
          <a:p>
            <a:pPr lvl="1" eaLnBrk="1" hangingPunct="1"/>
            <a:r>
              <a:rPr lang="en-US" sz="1600" smtClean="0">
                <a:latin typeface="Arial" charset="0"/>
                <a:cs typeface="Arial" charset="0"/>
              </a:rPr>
              <a:t>Effective Communication</a:t>
            </a:r>
          </a:p>
          <a:p>
            <a:pPr lvl="2" eaLnBrk="1" hangingPunct="1"/>
            <a:r>
              <a:rPr lang="en-US" sz="1800" smtClean="0">
                <a:latin typeface="Arial" charset="0"/>
                <a:cs typeface="Arial" charset="0"/>
              </a:rPr>
              <a:t>A learned skill</a:t>
            </a:r>
          </a:p>
        </p:txBody>
      </p:sp>
      <p:sp>
        <p:nvSpPr>
          <p:cNvPr id="13316" name="Content Placeholder 5"/>
          <p:cNvSpPr>
            <a:spLocks noGrp="1"/>
          </p:cNvSpPr>
          <p:nvPr>
            <p:ph sz="half" idx="1"/>
          </p:nvPr>
        </p:nvSpPr>
        <p:spPr>
          <a:xfrm>
            <a:off x="4648200" y="1600200"/>
            <a:ext cx="4038600" cy="4525963"/>
          </a:xfrm>
        </p:spPr>
        <p:txBody>
          <a:bodyPr/>
          <a:lstStyle/>
          <a:p>
            <a:pPr eaLnBrk="1" hangingPunct="1"/>
            <a:endParaRPr lang="en-US" sz="2000" smtClean="0">
              <a:latin typeface="Arial" charset="0"/>
              <a:cs typeface="Arial" charset="0"/>
            </a:endParaRPr>
          </a:p>
        </p:txBody>
      </p:sp>
      <p:sp>
        <p:nvSpPr>
          <p:cNvPr id="13317" name="Slide Number Placeholder 3"/>
          <p:cNvSpPr>
            <a:spLocks noGrp="1"/>
          </p:cNvSpPr>
          <p:nvPr>
            <p:ph type="sldNum"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B953B5-E17E-4A08-AE65-B6DBDBC1E493}" type="slidenum">
              <a:rPr lang="en-US" smtClean="0">
                <a:latin typeface="Arial" charset="0"/>
                <a:cs typeface="Arial" charset="0"/>
              </a:rPr>
              <a:pPr fontAlgn="base">
                <a:spcBef>
                  <a:spcPct val="0"/>
                </a:spcBef>
                <a:spcAft>
                  <a:spcPct val="0"/>
                </a:spcAft>
              </a:pPr>
              <a:t>2</a:t>
            </a:fld>
            <a:endParaRPr lang="en-US" smtClean="0">
              <a:latin typeface="Arial" charset="0"/>
              <a:cs typeface="Arial" charset="0"/>
            </a:endParaRPr>
          </a:p>
        </p:txBody>
      </p:sp>
      <p:sp>
        <p:nvSpPr>
          <p:cNvPr id="13318" name="TextBox 7"/>
          <p:cNvSpPr txBox="1">
            <a:spLocks noChangeArrowheads="1"/>
          </p:cNvSpPr>
          <p:nvPr/>
        </p:nvSpPr>
        <p:spPr bwMode="auto">
          <a:xfrm>
            <a:off x="457200" y="6446838"/>
            <a:ext cx="685800" cy="276225"/>
          </a:xfrm>
          <a:prstGeom prst="rect">
            <a:avLst/>
          </a:prstGeom>
          <a:noFill/>
          <a:ln w="9525">
            <a:noFill/>
            <a:miter lim="800000"/>
            <a:headEnd/>
            <a:tailEnd/>
          </a:ln>
        </p:spPr>
        <p:txBody>
          <a:bodyPr>
            <a:spAutoFit/>
          </a:bodyPr>
          <a:lstStyle/>
          <a:p>
            <a:pPr algn="ctr"/>
            <a:r>
              <a:rPr lang="en-US" sz="1200">
                <a:solidFill>
                  <a:schemeClr val="bg1"/>
                </a:solidFill>
                <a:latin typeface="Arial Black" pitchFamily="34" charset="0"/>
              </a:rPr>
              <a:t>7.1</a:t>
            </a:r>
          </a:p>
        </p:txBody>
      </p:sp>
      <p:sp>
        <p:nvSpPr>
          <p:cNvPr id="13319" name="TextBox 8"/>
          <p:cNvSpPr txBox="1">
            <a:spLocks noChangeArrowheads="1"/>
          </p:cNvSpPr>
          <p:nvPr/>
        </p:nvSpPr>
        <p:spPr bwMode="auto">
          <a:xfrm>
            <a:off x="1295400" y="6453188"/>
            <a:ext cx="6019800" cy="276225"/>
          </a:xfrm>
          <a:prstGeom prst="rect">
            <a:avLst/>
          </a:prstGeom>
          <a:noFill/>
          <a:ln w="9525">
            <a:noFill/>
            <a:miter lim="800000"/>
            <a:headEnd/>
            <a:tailEnd/>
          </a:ln>
        </p:spPr>
        <p:txBody>
          <a:bodyPr>
            <a:spAutoFit/>
          </a:bodyPr>
          <a:lstStyle/>
          <a:p>
            <a:r>
              <a:rPr lang="en-US" sz="1200" b="1">
                <a:solidFill>
                  <a:srgbClr val="009900"/>
                </a:solidFill>
              </a:rPr>
              <a:t>Chapter 7</a:t>
            </a:r>
            <a:r>
              <a:rPr lang="en-US" sz="1200">
                <a:solidFill>
                  <a:srgbClr val="009900"/>
                </a:solidFill>
              </a:rPr>
              <a:t> | Communication</a:t>
            </a:r>
          </a:p>
        </p:txBody>
      </p:sp>
      <p:pic>
        <p:nvPicPr>
          <p:cNvPr id="13320" name="Picture 11" descr="communication-2"/>
          <p:cNvPicPr>
            <a:picLocks noChangeAspect="1" noChangeArrowheads="1"/>
          </p:cNvPicPr>
          <p:nvPr/>
        </p:nvPicPr>
        <p:blipFill>
          <a:blip r:embed="rId3" cstate="print"/>
          <a:srcRect/>
          <a:stretch>
            <a:fillRect/>
          </a:stretch>
        </p:blipFill>
        <p:spPr bwMode="auto">
          <a:xfrm>
            <a:off x="4724400" y="2514600"/>
            <a:ext cx="3810000" cy="25812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latin typeface="Arial" charset="0"/>
                <a:cs typeface="Arial" charset="0"/>
              </a:rPr>
              <a:t>Effective Writing</a:t>
            </a:r>
          </a:p>
        </p:txBody>
      </p:sp>
      <p:sp>
        <p:nvSpPr>
          <p:cNvPr id="29699" name="Content Placeholder 4"/>
          <p:cNvSpPr>
            <a:spLocks noGrp="1"/>
          </p:cNvSpPr>
          <p:nvPr>
            <p:ph sz="half" idx="2"/>
          </p:nvPr>
        </p:nvSpPr>
        <p:spPr>
          <a:xfrm>
            <a:off x="4267200" y="1600200"/>
            <a:ext cx="4648200" cy="4525963"/>
          </a:xfrm>
        </p:spPr>
        <p:txBody>
          <a:bodyPr/>
          <a:lstStyle/>
          <a:p>
            <a:pPr eaLnBrk="1" hangingPunct="1"/>
            <a:r>
              <a:rPr lang="en-US" sz="2200" dirty="0" smtClean="0">
                <a:latin typeface="Arial" charset="0"/>
                <a:cs typeface="Arial" charset="0"/>
              </a:rPr>
              <a:t>Written communication pointers:</a:t>
            </a:r>
          </a:p>
          <a:p>
            <a:pPr lvl="1" eaLnBrk="1" hangingPunct="1"/>
            <a:r>
              <a:rPr lang="en-US" sz="1800" dirty="0" smtClean="0">
                <a:latin typeface="Arial" charset="0"/>
                <a:cs typeface="Arial" charset="0"/>
              </a:rPr>
              <a:t>Be brief. </a:t>
            </a:r>
          </a:p>
          <a:p>
            <a:pPr lvl="1" eaLnBrk="1" hangingPunct="1"/>
            <a:r>
              <a:rPr lang="en-US" sz="1800" dirty="0" smtClean="0">
                <a:latin typeface="Arial" charset="0"/>
                <a:cs typeface="Arial" charset="0"/>
              </a:rPr>
              <a:t>Be clear and complete.</a:t>
            </a:r>
          </a:p>
          <a:p>
            <a:pPr lvl="1" eaLnBrk="1" hangingPunct="1"/>
            <a:r>
              <a:rPr lang="en-US" sz="1800" dirty="0" smtClean="0">
                <a:latin typeface="Arial" charset="0"/>
                <a:cs typeface="Arial" charset="0"/>
              </a:rPr>
              <a:t>Review writing to be sure ideas are understandable and comprehensive.</a:t>
            </a:r>
          </a:p>
          <a:p>
            <a:pPr lvl="1" eaLnBrk="1" hangingPunct="1"/>
            <a:r>
              <a:rPr lang="en-US" sz="1800" dirty="0" smtClean="0">
                <a:latin typeface="Arial" charset="0"/>
                <a:cs typeface="Arial" charset="0"/>
              </a:rPr>
              <a:t>Keep it simple.</a:t>
            </a:r>
          </a:p>
          <a:p>
            <a:pPr lvl="1" eaLnBrk="1" hangingPunct="1"/>
            <a:r>
              <a:rPr lang="en-US" sz="1800" dirty="0" smtClean="0">
                <a:latin typeface="Arial" charset="0"/>
                <a:cs typeface="Arial" charset="0"/>
              </a:rPr>
              <a:t>Check your work.</a:t>
            </a:r>
          </a:p>
          <a:p>
            <a:pPr lvl="1" eaLnBrk="1" hangingPunct="1"/>
            <a:r>
              <a:rPr lang="en-US" sz="1800" dirty="0" smtClean="0">
                <a:latin typeface="Arial" charset="0"/>
                <a:cs typeface="Arial" charset="0"/>
              </a:rPr>
              <a:t>Always write with an upbeat attitude.</a:t>
            </a:r>
          </a:p>
          <a:p>
            <a:pPr lvl="1" eaLnBrk="1" hangingPunct="1"/>
            <a:r>
              <a:rPr lang="en-US" sz="1800" dirty="0" smtClean="0">
                <a:latin typeface="Arial" charset="0"/>
                <a:cs typeface="Arial" charset="0"/>
              </a:rPr>
              <a:t>Take a timeout.</a:t>
            </a:r>
          </a:p>
          <a:p>
            <a:pPr lvl="1" eaLnBrk="1" hangingPunct="1"/>
            <a:r>
              <a:rPr lang="en-US" sz="1800" dirty="0" smtClean="0">
                <a:latin typeface="Arial" charset="0"/>
                <a:cs typeface="Arial" charset="0"/>
              </a:rPr>
              <a:t>Read out loud to check grammar and punctuation.</a:t>
            </a:r>
          </a:p>
          <a:p>
            <a:pPr lvl="1" eaLnBrk="1" hangingPunct="1"/>
            <a:r>
              <a:rPr lang="en-US" sz="1800" dirty="0" smtClean="0">
                <a:latin typeface="Arial" charset="0"/>
                <a:cs typeface="Arial" charset="0"/>
              </a:rPr>
              <a:t>Don’t use slang, or “text-</a:t>
            </a:r>
            <a:r>
              <a:rPr lang="en-US" sz="1800" dirty="0" err="1" smtClean="0">
                <a:latin typeface="Arial" charset="0"/>
                <a:cs typeface="Arial" charset="0"/>
              </a:rPr>
              <a:t>ese</a:t>
            </a:r>
            <a:r>
              <a:rPr lang="en-US" sz="1800" dirty="0" smtClean="0">
                <a:latin typeface="Arial" charset="0"/>
                <a:cs typeface="Arial" charset="0"/>
              </a:rPr>
              <a:t>” or text message lingo.</a:t>
            </a:r>
          </a:p>
          <a:p>
            <a:endParaRPr lang="en-US" dirty="0" smtClean="0">
              <a:latin typeface="Arial" charset="0"/>
              <a:cs typeface="Arial" charset="0"/>
            </a:endParaRPr>
          </a:p>
        </p:txBody>
      </p:sp>
      <p:sp>
        <p:nvSpPr>
          <p:cNvPr id="29700"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96A206-0AA0-46BF-978C-D4BEDEC24A4B}" type="slidenum">
              <a:rPr lang="en-US" smtClean="0">
                <a:latin typeface="Arial" charset="0"/>
                <a:cs typeface="Arial" charset="0"/>
              </a:rPr>
              <a:pPr fontAlgn="base">
                <a:spcBef>
                  <a:spcPct val="0"/>
                </a:spcBef>
                <a:spcAft>
                  <a:spcPct val="0"/>
                </a:spcAft>
              </a:pPr>
              <a:t>20</a:t>
            </a:fld>
            <a:endParaRPr lang="en-US" smtClean="0">
              <a:latin typeface="Arial" charset="0"/>
              <a:cs typeface="Arial" charset="0"/>
            </a:endParaRPr>
          </a:p>
        </p:txBody>
      </p:sp>
      <p:pic>
        <p:nvPicPr>
          <p:cNvPr id="29701" name="Picture 2"/>
          <p:cNvPicPr>
            <a:picLocks noGrp="1" noChangeAspect="1" noChangeArrowheads="1"/>
          </p:cNvPicPr>
          <p:nvPr>
            <p:ph sz="half" idx="1"/>
          </p:nvPr>
        </p:nvPicPr>
        <p:blipFill>
          <a:blip r:embed="rId2" cstate="print"/>
          <a:srcRect/>
          <a:stretch>
            <a:fillRect/>
          </a:stretch>
        </p:blipFill>
        <p:spPr>
          <a:xfrm>
            <a:off x="990600" y="2362200"/>
            <a:ext cx="3014663" cy="2947988"/>
          </a:xfr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latin typeface="Arial" charset="0"/>
                <a:cs typeface="Arial" charset="0"/>
              </a:rPr>
              <a:t>Effective Writing</a:t>
            </a:r>
          </a:p>
        </p:txBody>
      </p:sp>
      <p:sp>
        <p:nvSpPr>
          <p:cNvPr id="3" name="Content Placeholder 2"/>
          <p:cNvSpPr>
            <a:spLocks noGrp="1"/>
          </p:cNvSpPr>
          <p:nvPr>
            <p:ph sz="half" idx="1"/>
          </p:nvPr>
        </p:nvSpPr>
        <p:spPr/>
        <p:txBody>
          <a:bodyPr>
            <a:normAutofit fontScale="70000" lnSpcReduction="20000"/>
          </a:bodyPr>
          <a:lstStyle/>
          <a:p>
            <a:pPr>
              <a:defRPr/>
            </a:pPr>
            <a:r>
              <a:rPr lang="en-US" dirty="0" smtClean="0"/>
              <a:t>Examples of Good and Bad Memos</a:t>
            </a:r>
          </a:p>
          <a:p>
            <a:pPr lvl="1">
              <a:defRPr/>
            </a:pPr>
            <a:r>
              <a:rPr lang="en-US" dirty="0" smtClean="0"/>
              <a:t>p. 435</a:t>
            </a:r>
          </a:p>
          <a:p>
            <a:pPr>
              <a:defRPr/>
            </a:pPr>
            <a:r>
              <a:rPr lang="en-US" dirty="0" smtClean="0"/>
              <a:t>Use of Technology to Communicate</a:t>
            </a:r>
          </a:p>
          <a:p>
            <a:pPr lvl="1">
              <a:defRPr/>
            </a:pPr>
            <a:r>
              <a:rPr lang="en-US" dirty="0" smtClean="0"/>
              <a:t>Make sure the person receiving the message can understand and act upon it.</a:t>
            </a:r>
          </a:p>
          <a:p>
            <a:pPr lvl="2">
              <a:defRPr/>
            </a:pPr>
            <a:r>
              <a:rPr lang="en-US" dirty="0" smtClean="0"/>
              <a:t>When Parents Text</a:t>
            </a:r>
          </a:p>
          <a:p>
            <a:pPr lvl="3">
              <a:defRPr/>
            </a:pPr>
            <a:r>
              <a:rPr lang="en-US" dirty="0" smtClean="0"/>
              <a:t>MOM: nine one </a:t>
            </a:r>
            <a:r>
              <a:rPr lang="en-US" dirty="0" err="1" smtClean="0"/>
              <a:t>one</a:t>
            </a:r>
            <a:r>
              <a:rPr lang="en-US" dirty="0" smtClean="0"/>
              <a:t> nine one </a:t>
            </a:r>
            <a:r>
              <a:rPr lang="en-US" dirty="0" err="1" smtClean="0"/>
              <a:t>one</a:t>
            </a:r>
            <a:r>
              <a:rPr lang="en-US" dirty="0" smtClean="0"/>
              <a:t> nine one </a:t>
            </a:r>
            <a:r>
              <a:rPr lang="en-US" dirty="0" err="1" smtClean="0"/>
              <a:t>one</a:t>
            </a:r>
            <a:r>
              <a:rPr lang="en-US" dirty="0" smtClean="0"/>
              <a:t>. call me now. </a:t>
            </a:r>
          </a:p>
          <a:p>
            <a:pPr lvl="3">
              <a:defRPr/>
            </a:pPr>
            <a:r>
              <a:rPr lang="en-US" dirty="0" smtClean="0"/>
              <a:t>ME: Why do you spell out the numbers? </a:t>
            </a:r>
          </a:p>
          <a:p>
            <a:pPr lvl="3">
              <a:defRPr/>
            </a:pPr>
            <a:r>
              <a:rPr lang="en-US" dirty="0" smtClean="0"/>
              <a:t>MOM: I </a:t>
            </a:r>
            <a:r>
              <a:rPr lang="en-US" dirty="0" err="1" smtClean="0"/>
              <a:t>dont</a:t>
            </a:r>
            <a:r>
              <a:rPr lang="en-US" dirty="0" smtClean="0"/>
              <a:t> know how. </a:t>
            </a:r>
          </a:p>
          <a:p>
            <a:pPr lvl="3">
              <a:buFont typeface="Arial" charset="0"/>
              <a:buNone/>
              <a:defRPr/>
            </a:pPr>
            <a:endParaRPr lang="en-US" dirty="0" smtClean="0"/>
          </a:p>
          <a:p>
            <a:pPr lvl="3">
              <a:defRPr/>
            </a:pPr>
            <a:r>
              <a:rPr lang="en-US" dirty="0" smtClean="0"/>
              <a:t>Me: Going to see twilight!! Be home at 11:30. </a:t>
            </a:r>
          </a:p>
          <a:p>
            <a:pPr lvl="3">
              <a:defRPr/>
            </a:pPr>
            <a:r>
              <a:rPr lang="en-US" dirty="0" smtClean="0"/>
              <a:t>Dad: Olajuwon. </a:t>
            </a:r>
          </a:p>
          <a:p>
            <a:pPr lvl="3">
              <a:defRPr/>
            </a:pPr>
            <a:r>
              <a:rPr lang="en-US" dirty="0" smtClean="0"/>
              <a:t>Me: ???? </a:t>
            </a:r>
          </a:p>
          <a:p>
            <a:pPr lvl="3">
              <a:defRPr/>
            </a:pPr>
            <a:r>
              <a:rPr lang="en-US" dirty="0" smtClean="0"/>
              <a:t>Dad: I thought I said okay. </a:t>
            </a:r>
          </a:p>
          <a:p>
            <a:pPr lvl="4">
              <a:defRPr/>
            </a:pPr>
            <a:endParaRPr lang="en-US" dirty="0" smtClean="0"/>
          </a:p>
          <a:p>
            <a:pPr lvl="2">
              <a:defRPr/>
            </a:pPr>
            <a:endParaRPr lang="en-US" dirty="0" smtClean="0"/>
          </a:p>
          <a:p>
            <a:pPr>
              <a:defRPr/>
            </a:pPr>
            <a:endParaRPr lang="en-US" dirty="0"/>
          </a:p>
        </p:txBody>
      </p:sp>
      <p:sp>
        <p:nvSpPr>
          <p:cNvPr id="30724"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B1F6A4-8A63-46A1-A7EA-755D672F41B1}" type="slidenum">
              <a:rPr lang="en-US" smtClean="0">
                <a:latin typeface="Arial" charset="0"/>
                <a:cs typeface="Arial" charset="0"/>
              </a:rPr>
              <a:pPr fontAlgn="base">
                <a:spcBef>
                  <a:spcPct val="0"/>
                </a:spcBef>
                <a:spcAft>
                  <a:spcPct val="0"/>
                </a:spcAft>
              </a:pPr>
              <a:t>21</a:t>
            </a:fld>
            <a:endParaRPr lang="en-US" smtClean="0">
              <a:latin typeface="Arial" charset="0"/>
              <a:cs typeface="Arial" charset="0"/>
            </a:endParaRPr>
          </a:p>
        </p:txBody>
      </p:sp>
      <p:pic>
        <p:nvPicPr>
          <p:cNvPr id="30725" name="Picture 2"/>
          <p:cNvPicPr>
            <a:picLocks noGrp="1" noChangeAspect="1" noChangeArrowheads="1"/>
          </p:cNvPicPr>
          <p:nvPr>
            <p:ph sz="half" idx="2"/>
          </p:nvPr>
        </p:nvPicPr>
        <p:blipFill>
          <a:blip r:embed="rId2" cstate="print"/>
          <a:srcRect/>
          <a:stretch>
            <a:fillRect/>
          </a:stretch>
        </p:blipFill>
        <p:spPr>
          <a:xfrm>
            <a:off x="4724400" y="2043113"/>
            <a:ext cx="3371850" cy="3159125"/>
          </a:xfr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latin typeface="Arial" charset="0"/>
                <a:cs typeface="Arial" charset="0"/>
              </a:rPr>
              <a:t>Effective Writing</a:t>
            </a:r>
          </a:p>
        </p:txBody>
      </p:sp>
      <p:sp>
        <p:nvSpPr>
          <p:cNvPr id="31747" name="Content Placeholder 3"/>
          <p:cNvSpPr>
            <a:spLocks noGrp="1"/>
          </p:cNvSpPr>
          <p:nvPr>
            <p:ph sz="half" idx="2"/>
          </p:nvPr>
        </p:nvSpPr>
        <p:spPr/>
        <p:txBody>
          <a:bodyPr/>
          <a:lstStyle/>
          <a:p>
            <a:r>
              <a:rPr lang="en-US" smtClean="0">
                <a:latin typeface="Arial" charset="0"/>
                <a:cs typeface="Arial" charset="0"/>
              </a:rPr>
              <a:t>Beware of common pitfalls</a:t>
            </a:r>
          </a:p>
          <a:p>
            <a:pPr lvl="1"/>
            <a:r>
              <a:rPr lang="en-US" smtClean="0">
                <a:latin typeface="Arial" charset="0"/>
                <a:cs typeface="Arial" charset="0"/>
              </a:rPr>
              <a:t>Lack of planning</a:t>
            </a:r>
          </a:p>
          <a:p>
            <a:pPr lvl="1"/>
            <a:r>
              <a:rPr lang="en-US" smtClean="0">
                <a:latin typeface="Arial" charset="0"/>
                <a:cs typeface="Arial" charset="0"/>
              </a:rPr>
              <a:t>Lack of purpose</a:t>
            </a:r>
          </a:p>
          <a:p>
            <a:pPr lvl="1"/>
            <a:r>
              <a:rPr lang="en-US" smtClean="0">
                <a:latin typeface="Arial" charset="0"/>
                <a:cs typeface="Arial" charset="0"/>
              </a:rPr>
              <a:t>Forgetting the audience</a:t>
            </a:r>
          </a:p>
          <a:p>
            <a:pPr lvl="1"/>
            <a:r>
              <a:rPr lang="en-US" smtClean="0">
                <a:latin typeface="Arial" charset="0"/>
                <a:cs typeface="Arial" charset="0"/>
              </a:rPr>
              <a:t>Use of incorrect style</a:t>
            </a:r>
          </a:p>
        </p:txBody>
      </p:sp>
      <p:sp>
        <p:nvSpPr>
          <p:cNvPr id="31748"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B633F6-C690-4C05-A280-65BCF0615F13}" type="slidenum">
              <a:rPr lang="en-US" smtClean="0">
                <a:latin typeface="Arial" charset="0"/>
                <a:cs typeface="Arial" charset="0"/>
              </a:rPr>
              <a:pPr fontAlgn="base">
                <a:spcBef>
                  <a:spcPct val="0"/>
                </a:spcBef>
                <a:spcAft>
                  <a:spcPct val="0"/>
                </a:spcAft>
              </a:pPr>
              <a:t>22</a:t>
            </a:fld>
            <a:endParaRPr lang="en-US" smtClean="0">
              <a:latin typeface="Arial" charset="0"/>
              <a:cs typeface="Arial" charset="0"/>
            </a:endParaRPr>
          </a:p>
        </p:txBody>
      </p:sp>
      <p:pic>
        <p:nvPicPr>
          <p:cNvPr id="31749" name="Picture 2"/>
          <p:cNvPicPr>
            <a:picLocks noGrp="1" noChangeAspect="1" noChangeArrowheads="1"/>
          </p:cNvPicPr>
          <p:nvPr>
            <p:ph sz="half" idx="1"/>
          </p:nvPr>
        </p:nvPicPr>
        <p:blipFill>
          <a:blip r:embed="rId2" cstate="print"/>
          <a:srcRect/>
          <a:stretch>
            <a:fillRect/>
          </a:stretch>
        </p:blipFill>
        <p:spPr>
          <a:xfrm>
            <a:off x="457200" y="2389188"/>
            <a:ext cx="4038600" cy="2947987"/>
          </a:xfr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latin typeface="Arial" charset="0"/>
                <a:cs typeface="Arial" charset="0"/>
              </a:rPr>
              <a:t>Organizational Communication</a:t>
            </a:r>
          </a:p>
        </p:txBody>
      </p:sp>
      <p:sp>
        <p:nvSpPr>
          <p:cNvPr id="32771" name="Content Placeholder 6"/>
          <p:cNvSpPr>
            <a:spLocks noGrp="1"/>
          </p:cNvSpPr>
          <p:nvPr>
            <p:ph sz="half" idx="1"/>
          </p:nvPr>
        </p:nvSpPr>
        <p:spPr/>
        <p:txBody>
          <a:bodyPr/>
          <a:lstStyle/>
          <a:p>
            <a:pPr eaLnBrk="1" hangingPunct="1"/>
            <a:r>
              <a:rPr lang="en-US" sz="1800" smtClean="0">
                <a:latin typeface="Arial" charset="0"/>
                <a:cs typeface="Arial" charset="0"/>
              </a:rPr>
              <a:t>Organizational communication</a:t>
            </a:r>
          </a:p>
          <a:p>
            <a:pPr lvl="1" eaLnBrk="1" hangingPunct="1"/>
            <a:r>
              <a:rPr lang="en-US" sz="1400" smtClean="0">
                <a:latin typeface="Arial" charset="0"/>
                <a:cs typeface="Arial" charset="0"/>
              </a:rPr>
              <a:t>The numerous messages and information that convey operational procedures, policies, and announcements to a wide variety of audiences. </a:t>
            </a:r>
            <a:endParaRPr lang="en-US" sz="1600" smtClean="0">
              <a:latin typeface="Arial" charset="0"/>
              <a:cs typeface="Arial" charset="0"/>
            </a:endParaRPr>
          </a:p>
          <a:p>
            <a:pPr lvl="1" eaLnBrk="1" hangingPunct="1"/>
            <a:r>
              <a:rPr lang="en-US" sz="1600" smtClean="0">
                <a:latin typeface="Arial" charset="0"/>
                <a:cs typeface="Arial" charset="0"/>
              </a:rPr>
              <a:t>Sent to people inside the organization or outside the organization.</a:t>
            </a:r>
          </a:p>
          <a:p>
            <a:pPr lvl="2" eaLnBrk="1" hangingPunct="1"/>
            <a:r>
              <a:rPr lang="en-US" sz="1200" smtClean="0">
                <a:latin typeface="Arial" charset="0"/>
                <a:cs typeface="Arial" charset="0"/>
              </a:rPr>
              <a:t>Inside:  Email sent stating a change in the dress code</a:t>
            </a:r>
          </a:p>
          <a:p>
            <a:pPr lvl="2" eaLnBrk="1" hangingPunct="1"/>
            <a:r>
              <a:rPr lang="en-US" sz="1200" smtClean="0">
                <a:latin typeface="Arial" charset="0"/>
                <a:cs typeface="Arial" charset="0"/>
              </a:rPr>
              <a:t>Outside:  Table tent for guests to read that outlines the new sustainable practices in the operation.</a:t>
            </a:r>
          </a:p>
          <a:p>
            <a:pPr eaLnBrk="1" hangingPunct="1"/>
            <a:endParaRPr lang="en-US" sz="2000" smtClean="0">
              <a:latin typeface="Arial" charset="0"/>
              <a:cs typeface="Arial" charset="0"/>
            </a:endParaRPr>
          </a:p>
        </p:txBody>
      </p:sp>
      <p:sp>
        <p:nvSpPr>
          <p:cNvPr id="32772"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886248-6E2E-4AAA-8085-5098CBF86343}" type="slidenum">
              <a:rPr lang="en-US" smtClean="0">
                <a:latin typeface="Arial" charset="0"/>
                <a:cs typeface="Arial" charset="0"/>
              </a:rPr>
              <a:pPr fontAlgn="base">
                <a:spcBef>
                  <a:spcPct val="0"/>
                </a:spcBef>
                <a:spcAft>
                  <a:spcPct val="0"/>
                </a:spcAft>
              </a:pPr>
              <a:t>23</a:t>
            </a:fld>
            <a:endParaRPr lang="en-US" smtClean="0">
              <a:latin typeface="Arial" charset="0"/>
              <a:cs typeface="Arial" charset="0"/>
            </a:endParaRPr>
          </a:p>
        </p:txBody>
      </p:sp>
      <p:sp>
        <p:nvSpPr>
          <p:cNvPr id="32773" name="TextBox 4"/>
          <p:cNvSpPr txBox="1">
            <a:spLocks noChangeArrowheads="1"/>
          </p:cNvSpPr>
          <p:nvPr/>
        </p:nvSpPr>
        <p:spPr bwMode="auto">
          <a:xfrm>
            <a:off x="457200" y="6446838"/>
            <a:ext cx="685800" cy="276225"/>
          </a:xfrm>
          <a:prstGeom prst="rect">
            <a:avLst/>
          </a:prstGeom>
          <a:noFill/>
          <a:ln w="9525">
            <a:noFill/>
            <a:miter lim="800000"/>
            <a:headEnd/>
            <a:tailEnd/>
          </a:ln>
        </p:spPr>
        <p:txBody>
          <a:bodyPr>
            <a:spAutoFit/>
          </a:bodyPr>
          <a:lstStyle/>
          <a:p>
            <a:pPr algn="ctr"/>
            <a:r>
              <a:rPr lang="en-US" sz="1200">
                <a:solidFill>
                  <a:schemeClr val="bg1"/>
                </a:solidFill>
                <a:latin typeface="Arial Black" pitchFamily="34" charset="0"/>
              </a:rPr>
              <a:t>7.3</a:t>
            </a:r>
          </a:p>
        </p:txBody>
      </p:sp>
      <p:sp>
        <p:nvSpPr>
          <p:cNvPr id="32774" name="TextBox 5"/>
          <p:cNvSpPr txBox="1">
            <a:spLocks noChangeArrowheads="1"/>
          </p:cNvSpPr>
          <p:nvPr/>
        </p:nvSpPr>
        <p:spPr bwMode="auto">
          <a:xfrm>
            <a:off x="1295400" y="6453188"/>
            <a:ext cx="6019800" cy="276225"/>
          </a:xfrm>
          <a:prstGeom prst="rect">
            <a:avLst/>
          </a:prstGeom>
          <a:noFill/>
          <a:ln w="9525">
            <a:noFill/>
            <a:miter lim="800000"/>
            <a:headEnd/>
            <a:tailEnd/>
          </a:ln>
        </p:spPr>
        <p:txBody>
          <a:bodyPr>
            <a:spAutoFit/>
          </a:bodyPr>
          <a:lstStyle/>
          <a:p>
            <a:r>
              <a:rPr lang="en-US" sz="1200" b="1">
                <a:solidFill>
                  <a:srgbClr val="009900"/>
                </a:solidFill>
              </a:rPr>
              <a:t>Chapter 7</a:t>
            </a:r>
            <a:r>
              <a:rPr lang="en-US" sz="1200">
                <a:solidFill>
                  <a:srgbClr val="009900"/>
                </a:solidFill>
              </a:rPr>
              <a:t> | Communication</a:t>
            </a:r>
          </a:p>
        </p:txBody>
      </p:sp>
      <p:pic>
        <p:nvPicPr>
          <p:cNvPr id="32775" name="Picture 11" descr="http://www.valuteccardsolutions.com/images/gift_card_table_tent.jpg"/>
          <p:cNvPicPr>
            <a:picLocks noChangeAspect="1" noChangeArrowheads="1"/>
          </p:cNvPicPr>
          <p:nvPr/>
        </p:nvPicPr>
        <p:blipFill>
          <a:blip r:embed="rId3" cstate="print"/>
          <a:srcRect/>
          <a:stretch>
            <a:fillRect/>
          </a:stretch>
        </p:blipFill>
        <p:spPr bwMode="auto">
          <a:xfrm>
            <a:off x="7086600" y="1447800"/>
            <a:ext cx="2057400" cy="2828925"/>
          </a:xfrm>
          <a:prstGeom prst="rect">
            <a:avLst/>
          </a:prstGeom>
          <a:noFill/>
          <a:ln w="9525">
            <a:noFill/>
            <a:miter lim="800000"/>
            <a:headEnd/>
            <a:tailEnd/>
          </a:ln>
        </p:spPr>
      </p:pic>
      <p:pic>
        <p:nvPicPr>
          <p:cNvPr id="32776" name="Picture 12"/>
          <p:cNvPicPr>
            <a:picLocks noGrp="1" noChangeAspect="1" noChangeArrowheads="1"/>
          </p:cNvPicPr>
          <p:nvPr>
            <p:ph sz="half" idx="2"/>
          </p:nvPr>
        </p:nvPicPr>
        <p:blipFill>
          <a:blip r:embed="rId4" cstate="print"/>
          <a:srcRect/>
          <a:stretch>
            <a:fillRect/>
          </a:stretch>
        </p:blipFill>
        <p:spPr>
          <a:xfrm>
            <a:off x="4495800" y="3429000"/>
            <a:ext cx="2720975" cy="2743200"/>
          </a:xfr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latin typeface="Arial" charset="0"/>
                <a:cs typeface="Arial" charset="0"/>
              </a:rPr>
              <a:t>Organizational Communication</a:t>
            </a:r>
          </a:p>
        </p:txBody>
      </p:sp>
      <p:sp>
        <p:nvSpPr>
          <p:cNvPr id="7" name="Content Placeholder 6"/>
          <p:cNvSpPr>
            <a:spLocks noGrp="1"/>
          </p:cNvSpPr>
          <p:nvPr>
            <p:ph sz="half" idx="2"/>
          </p:nvPr>
        </p:nvSpPr>
        <p:spPr>
          <a:xfrm>
            <a:off x="3505200" y="1600200"/>
            <a:ext cx="5410200" cy="4800600"/>
          </a:xfrm>
        </p:spPr>
        <p:txBody>
          <a:bodyPr>
            <a:normAutofit fontScale="92500" lnSpcReduction="20000"/>
          </a:bodyPr>
          <a:lstStyle/>
          <a:p>
            <a:pPr eaLnBrk="1" hangingPunct="1">
              <a:defRPr/>
            </a:pPr>
            <a:r>
              <a:rPr lang="en-US" sz="2000" dirty="0" smtClean="0">
                <a:latin typeface="Arial" charset="0"/>
                <a:cs typeface="Arial" charset="0"/>
              </a:rPr>
              <a:t>Two important types of organizational communication are the mission statements and vision statements of an operation:</a:t>
            </a:r>
          </a:p>
          <a:p>
            <a:pPr lvl="1" eaLnBrk="1" hangingPunct="1">
              <a:defRPr/>
            </a:pPr>
            <a:r>
              <a:rPr lang="en-US" sz="1800" b="1" dirty="0" smtClean="0">
                <a:latin typeface="Arial" charset="0"/>
                <a:cs typeface="Arial" charset="0"/>
              </a:rPr>
              <a:t>Mission statement</a:t>
            </a:r>
            <a:r>
              <a:rPr lang="en-US" sz="1800" dirty="0" smtClean="0">
                <a:latin typeface="Arial" charset="0"/>
                <a:cs typeface="Arial" charset="0"/>
              </a:rPr>
              <a:t> </a:t>
            </a:r>
          </a:p>
          <a:p>
            <a:pPr lvl="2" eaLnBrk="1" hangingPunct="1">
              <a:defRPr/>
            </a:pPr>
            <a:r>
              <a:rPr lang="en-US" sz="1400" dirty="0" smtClean="0">
                <a:latin typeface="Arial" charset="0"/>
                <a:cs typeface="Arial" charset="0"/>
              </a:rPr>
              <a:t>An internal function (inside company only; not to public or customers)</a:t>
            </a:r>
          </a:p>
          <a:p>
            <a:pPr lvl="2" eaLnBrk="1" hangingPunct="1">
              <a:defRPr/>
            </a:pPr>
            <a:r>
              <a:rPr lang="en-US" sz="1400" dirty="0" smtClean="0">
                <a:latin typeface="Arial" charset="0"/>
                <a:cs typeface="Arial" charset="0"/>
              </a:rPr>
              <a:t>Describes the company’s purpose and key objectives to its team and owners.</a:t>
            </a:r>
          </a:p>
          <a:p>
            <a:pPr lvl="1" eaLnBrk="1" hangingPunct="1">
              <a:defRPr/>
            </a:pPr>
            <a:r>
              <a:rPr lang="en-US" sz="1800" b="1" dirty="0" smtClean="0">
                <a:latin typeface="Arial" charset="0"/>
                <a:cs typeface="Arial" charset="0"/>
              </a:rPr>
              <a:t>Vision statement</a:t>
            </a:r>
            <a:endParaRPr lang="en-US" sz="1800" dirty="0" smtClean="0">
              <a:latin typeface="Arial" charset="0"/>
              <a:cs typeface="Arial" charset="0"/>
            </a:endParaRPr>
          </a:p>
          <a:p>
            <a:pPr lvl="2" eaLnBrk="1" hangingPunct="1">
              <a:defRPr/>
            </a:pPr>
            <a:r>
              <a:rPr lang="en-US" sz="1400" dirty="0" smtClean="0">
                <a:latin typeface="Arial" charset="0"/>
                <a:cs typeface="Arial" charset="0"/>
              </a:rPr>
              <a:t>Both internally and externally (goes out to customers and may be used in advertising).</a:t>
            </a:r>
          </a:p>
          <a:p>
            <a:pPr lvl="2" eaLnBrk="1" hangingPunct="1">
              <a:defRPr/>
            </a:pPr>
            <a:r>
              <a:rPr lang="en-US" sz="1400" dirty="0" smtClean="0">
                <a:latin typeface="Arial" charset="0"/>
                <a:cs typeface="Arial" charset="0"/>
              </a:rPr>
              <a:t>Defines the company’s purpose and values to employees and customers.</a:t>
            </a:r>
          </a:p>
          <a:p>
            <a:pPr eaLnBrk="1" hangingPunct="1">
              <a:defRPr/>
            </a:pPr>
            <a:r>
              <a:rPr lang="en-US" sz="2000" dirty="0" smtClean="0">
                <a:latin typeface="Arial" charset="0"/>
                <a:cs typeface="Arial" charset="0"/>
              </a:rPr>
              <a:t>Other high priorities for organizational communication include industrial, environmental, and community-related issues.</a:t>
            </a:r>
          </a:p>
          <a:p>
            <a:pPr lvl="1" eaLnBrk="1" hangingPunct="1">
              <a:defRPr/>
            </a:pPr>
            <a:r>
              <a:rPr lang="en-US" sz="1600" dirty="0" smtClean="0">
                <a:latin typeface="Arial" charset="0"/>
                <a:cs typeface="Arial" charset="0"/>
              </a:rPr>
              <a:t>Ex:  Construction issues should be communicated in a timely manner so guests are not inconvenienced.</a:t>
            </a:r>
          </a:p>
          <a:p>
            <a:pPr lvl="1" eaLnBrk="1" hangingPunct="1">
              <a:defRPr/>
            </a:pPr>
            <a:r>
              <a:rPr lang="en-US" sz="1600" dirty="0" smtClean="0">
                <a:latin typeface="Arial" charset="0"/>
                <a:cs typeface="Arial" charset="0"/>
              </a:rPr>
              <a:t>Ex:  Pollution reduction—no smoking ordinances</a:t>
            </a:r>
          </a:p>
        </p:txBody>
      </p:sp>
      <p:sp>
        <p:nvSpPr>
          <p:cNvPr id="33796"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757C6A-BB1E-496B-B510-C16348662549}" type="slidenum">
              <a:rPr lang="en-US" smtClean="0">
                <a:latin typeface="Arial" charset="0"/>
                <a:cs typeface="Arial" charset="0"/>
              </a:rPr>
              <a:pPr fontAlgn="base">
                <a:spcBef>
                  <a:spcPct val="0"/>
                </a:spcBef>
                <a:spcAft>
                  <a:spcPct val="0"/>
                </a:spcAft>
              </a:pPr>
              <a:t>24</a:t>
            </a:fld>
            <a:endParaRPr lang="en-US" smtClean="0">
              <a:latin typeface="Arial" charset="0"/>
              <a:cs typeface="Arial" charset="0"/>
            </a:endParaRPr>
          </a:p>
        </p:txBody>
      </p:sp>
      <p:pic>
        <p:nvPicPr>
          <p:cNvPr id="33797" name="Picture 2" descr="C:\Users\Schwartz Family\Documents\GSPS\EL_NRA\Shutterstock Downloads\shutterstock_25626226.jpg"/>
          <p:cNvPicPr>
            <a:picLocks noGrp="1" noChangeAspect="1" noChangeArrowheads="1"/>
          </p:cNvPicPr>
          <p:nvPr>
            <p:ph sz="half" idx="1"/>
          </p:nvPr>
        </p:nvPicPr>
        <p:blipFill>
          <a:blip r:embed="rId2" cstate="print"/>
          <a:srcRect/>
          <a:stretch>
            <a:fillRect/>
          </a:stretch>
        </p:blipFill>
        <p:spPr>
          <a:xfrm>
            <a:off x="381000" y="2514600"/>
            <a:ext cx="2950008" cy="2209800"/>
          </a:xfrm>
          <a:noFill/>
          <a:ln w="28575">
            <a:solidFill>
              <a:srgbClr val="0000FF"/>
            </a:solidFill>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latin typeface="Arial" charset="0"/>
                <a:cs typeface="Arial" charset="0"/>
              </a:rPr>
              <a:t>Interpersonal Communication</a:t>
            </a:r>
          </a:p>
        </p:txBody>
      </p:sp>
      <p:sp>
        <p:nvSpPr>
          <p:cNvPr id="166915" name="Content Placeholder 7"/>
          <p:cNvSpPr>
            <a:spLocks noGrp="1"/>
          </p:cNvSpPr>
          <p:nvPr>
            <p:ph idx="1"/>
          </p:nvPr>
        </p:nvSpPr>
        <p:spPr>
          <a:xfrm>
            <a:off x="457200" y="2362200"/>
            <a:ext cx="5181600" cy="3810000"/>
          </a:xfrm>
        </p:spPr>
        <p:txBody>
          <a:bodyPr>
            <a:normAutofit lnSpcReduction="10000"/>
          </a:bodyPr>
          <a:lstStyle/>
          <a:p>
            <a:pPr eaLnBrk="1" hangingPunct="1">
              <a:defRPr/>
            </a:pPr>
            <a:r>
              <a:rPr lang="en-US" dirty="0" smtClean="0">
                <a:latin typeface="Arial" charset="0"/>
                <a:cs typeface="Arial" charset="0"/>
              </a:rPr>
              <a:t>Key to creating a positive and respectful work environment.</a:t>
            </a:r>
          </a:p>
          <a:p>
            <a:pPr eaLnBrk="1" hangingPunct="1">
              <a:defRPr/>
            </a:pPr>
            <a:r>
              <a:rPr lang="en-US" dirty="0" smtClean="0">
                <a:latin typeface="Arial" charset="0"/>
                <a:cs typeface="Arial" charset="0"/>
              </a:rPr>
              <a:t>Interpersonal communication occurs in all types of relationships.</a:t>
            </a:r>
          </a:p>
          <a:p>
            <a:pPr eaLnBrk="1" hangingPunct="1">
              <a:defRPr/>
            </a:pPr>
            <a:r>
              <a:rPr lang="en-US" dirty="0" smtClean="0">
                <a:latin typeface="Arial" charset="0"/>
                <a:cs typeface="Arial" charset="0"/>
              </a:rPr>
              <a:t>The goals of interpersonal communication</a:t>
            </a:r>
          </a:p>
          <a:p>
            <a:pPr lvl="1" eaLnBrk="1" hangingPunct="1">
              <a:defRPr/>
            </a:pPr>
            <a:r>
              <a:rPr lang="en-US" dirty="0" smtClean="0">
                <a:latin typeface="Arial" charset="0"/>
                <a:cs typeface="Arial" charset="0"/>
              </a:rPr>
              <a:t>to achieve a specific outcome </a:t>
            </a:r>
          </a:p>
          <a:p>
            <a:pPr lvl="2" eaLnBrk="1" hangingPunct="1">
              <a:defRPr/>
            </a:pPr>
            <a:r>
              <a:rPr lang="en-US" sz="2000" dirty="0" smtClean="0">
                <a:latin typeface="Arial" charset="0"/>
                <a:cs typeface="Arial" charset="0"/>
              </a:rPr>
              <a:t>Provide performance feedback </a:t>
            </a:r>
          </a:p>
          <a:p>
            <a:pPr lvl="1" eaLnBrk="1" hangingPunct="1">
              <a:defRPr/>
            </a:pPr>
            <a:r>
              <a:rPr lang="en-US" dirty="0" smtClean="0">
                <a:latin typeface="Arial" charset="0"/>
                <a:cs typeface="Arial" charset="0"/>
              </a:rPr>
              <a:t>to improve the relationships of the people involved. </a:t>
            </a:r>
          </a:p>
          <a:p>
            <a:pPr eaLnBrk="1" hangingPunct="1">
              <a:defRPr/>
            </a:pPr>
            <a:endParaRPr lang="en-US" dirty="0" smtClean="0">
              <a:latin typeface="Arial" charset="0"/>
              <a:cs typeface="Arial" charset="0"/>
            </a:endParaRPr>
          </a:p>
        </p:txBody>
      </p:sp>
      <p:sp>
        <p:nvSpPr>
          <p:cNvPr id="34820" name="Slide Number Placeholder 3"/>
          <p:cNvSpPr>
            <a:spLocks noGrp="1"/>
          </p:cNvSpPr>
          <p:nvPr>
            <p:ph type="sldNum"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5FE1AE-D2E1-44E7-B8A0-0ADF6E045E3A}" type="slidenum">
              <a:rPr lang="en-US" smtClean="0">
                <a:latin typeface="Arial" charset="0"/>
                <a:cs typeface="Arial" charset="0"/>
              </a:rPr>
              <a:pPr fontAlgn="base">
                <a:spcBef>
                  <a:spcPct val="0"/>
                </a:spcBef>
                <a:spcAft>
                  <a:spcPct val="0"/>
                </a:spcAft>
              </a:pPr>
              <a:t>25</a:t>
            </a:fld>
            <a:endParaRPr lang="en-US" smtClean="0">
              <a:latin typeface="Arial" charset="0"/>
              <a:cs typeface="Arial" charset="0"/>
            </a:endParaRPr>
          </a:p>
        </p:txBody>
      </p:sp>
      <p:sp>
        <p:nvSpPr>
          <p:cNvPr id="34821" name="Content Placeholder 8"/>
          <p:cNvSpPr>
            <a:spLocks noGrp="1"/>
          </p:cNvSpPr>
          <p:nvPr>
            <p:ph idx="13"/>
          </p:nvPr>
        </p:nvSpPr>
        <p:spPr>
          <a:xfrm>
            <a:off x="457200" y="1524000"/>
            <a:ext cx="8229600" cy="762000"/>
          </a:xfrm>
        </p:spPr>
        <p:txBody>
          <a:bodyPr/>
          <a:lstStyle/>
          <a:p>
            <a:pPr eaLnBrk="1" hangingPunct="1"/>
            <a:r>
              <a:rPr lang="en-US" b="1" smtClean="0">
                <a:latin typeface="Arial" charset="0"/>
                <a:cs typeface="Arial" charset="0"/>
              </a:rPr>
              <a:t>Interpersonal communication</a:t>
            </a:r>
            <a:r>
              <a:rPr lang="en-US" smtClean="0">
                <a:latin typeface="Arial" charset="0"/>
                <a:cs typeface="Arial" charset="0"/>
              </a:rPr>
              <a:t> is any two-way communication that has immediate feedback.</a:t>
            </a:r>
          </a:p>
          <a:p>
            <a:pPr eaLnBrk="1" hangingPunct="1"/>
            <a:endParaRPr lang="en-US" smtClean="0">
              <a:latin typeface="Arial" charset="0"/>
              <a:cs typeface="Arial" charset="0"/>
            </a:endParaRPr>
          </a:p>
        </p:txBody>
      </p:sp>
      <p:sp>
        <p:nvSpPr>
          <p:cNvPr id="34822" name="TextBox 5"/>
          <p:cNvSpPr txBox="1">
            <a:spLocks noChangeArrowheads="1"/>
          </p:cNvSpPr>
          <p:nvPr/>
        </p:nvSpPr>
        <p:spPr bwMode="auto">
          <a:xfrm>
            <a:off x="457200" y="6446838"/>
            <a:ext cx="685800" cy="276225"/>
          </a:xfrm>
          <a:prstGeom prst="rect">
            <a:avLst/>
          </a:prstGeom>
          <a:noFill/>
          <a:ln w="9525">
            <a:noFill/>
            <a:miter lim="800000"/>
            <a:headEnd/>
            <a:tailEnd/>
          </a:ln>
        </p:spPr>
        <p:txBody>
          <a:bodyPr>
            <a:spAutoFit/>
          </a:bodyPr>
          <a:lstStyle/>
          <a:p>
            <a:pPr algn="ctr"/>
            <a:r>
              <a:rPr lang="en-US" sz="1200">
                <a:solidFill>
                  <a:schemeClr val="bg1"/>
                </a:solidFill>
                <a:latin typeface="Arial Black" pitchFamily="34" charset="0"/>
              </a:rPr>
              <a:t>7.3</a:t>
            </a:r>
          </a:p>
        </p:txBody>
      </p:sp>
      <p:sp>
        <p:nvSpPr>
          <p:cNvPr id="34823" name="TextBox 6"/>
          <p:cNvSpPr txBox="1">
            <a:spLocks noChangeArrowheads="1"/>
          </p:cNvSpPr>
          <p:nvPr/>
        </p:nvSpPr>
        <p:spPr bwMode="auto">
          <a:xfrm>
            <a:off x="1295400" y="6453188"/>
            <a:ext cx="6019800" cy="276225"/>
          </a:xfrm>
          <a:prstGeom prst="rect">
            <a:avLst/>
          </a:prstGeom>
          <a:noFill/>
          <a:ln w="9525">
            <a:noFill/>
            <a:miter lim="800000"/>
            <a:headEnd/>
            <a:tailEnd/>
          </a:ln>
        </p:spPr>
        <p:txBody>
          <a:bodyPr>
            <a:spAutoFit/>
          </a:bodyPr>
          <a:lstStyle/>
          <a:p>
            <a:r>
              <a:rPr lang="en-US" sz="1200" b="1">
                <a:solidFill>
                  <a:srgbClr val="009900"/>
                </a:solidFill>
              </a:rPr>
              <a:t>Chapter 7</a:t>
            </a:r>
            <a:r>
              <a:rPr lang="en-US" sz="1200">
                <a:solidFill>
                  <a:srgbClr val="009900"/>
                </a:solidFill>
              </a:rPr>
              <a:t> | Communication</a:t>
            </a:r>
          </a:p>
        </p:txBody>
      </p:sp>
      <p:pic>
        <p:nvPicPr>
          <p:cNvPr id="34824" name="Picture 4"/>
          <p:cNvPicPr>
            <a:picLocks noChangeAspect="1" noChangeArrowheads="1"/>
          </p:cNvPicPr>
          <p:nvPr/>
        </p:nvPicPr>
        <p:blipFill>
          <a:blip r:embed="rId3" cstate="print"/>
          <a:srcRect/>
          <a:stretch>
            <a:fillRect/>
          </a:stretch>
        </p:blipFill>
        <p:spPr bwMode="auto">
          <a:xfrm>
            <a:off x="5943600" y="2362200"/>
            <a:ext cx="2914650" cy="37242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6400800" cy="1143000"/>
          </a:xfrm>
        </p:spPr>
        <p:txBody>
          <a:bodyPr/>
          <a:lstStyle/>
          <a:p>
            <a:pPr eaLnBrk="1" hangingPunct="1"/>
            <a:r>
              <a:rPr lang="en-US" sz="3600" smtClean="0">
                <a:latin typeface="Arial" charset="0"/>
                <a:cs typeface="Arial" charset="0"/>
              </a:rPr>
              <a:t>Interpersonal Communication</a:t>
            </a:r>
          </a:p>
        </p:txBody>
      </p:sp>
      <p:sp>
        <p:nvSpPr>
          <p:cNvPr id="35843" name="Content Placeholder 8"/>
          <p:cNvSpPr>
            <a:spLocks noGrp="1"/>
          </p:cNvSpPr>
          <p:nvPr>
            <p:ph idx="1"/>
          </p:nvPr>
        </p:nvSpPr>
        <p:spPr/>
        <p:txBody>
          <a:bodyPr/>
          <a:lstStyle/>
          <a:p>
            <a:pPr eaLnBrk="1" hangingPunct="1"/>
            <a:r>
              <a:rPr lang="en-US" sz="2200" dirty="0" smtClean="0">
                <a:latin typeface="Arial" charset="0"/>
                <a:cs typeface="Arial" charset="0"/>
              </a:rPr>
              <a:t>In interpersonal communication, one person </a:t>
            </a:r>
            <a:r>
              <a:rPr lang="en-US" sz="2200" i="1" dirty="0" smtClean="0">
                <a:latin typeface="Arial" charset="0"/>
                <a:cs typeface="Arial" charset="0"/>
              </a:rPr>
              <a:t>shares information</a:t>
            </a:r>
            <a:r>
              <a:rPr lang="en-US" sz="2200" dirty="0" smtClean="0">
                <a:latin typeface="Arial" charset="0"/>
                <a:cs typeface="Arial" charset="0"/>
              </a:rPr>
              <a:t> that helps the other person relate back. </a:t>
            </a:r>
          </a:p>
          <a:p>
            <a:pPr lvl="1" eaLnBrk="1" hangingPunct="1"/>
            <a:r>
              <a:rPr lang="en-US" sz="1800" dirty="0" smtClean="0">
                <a:latin typeface="Arial" charset="0"/>
                <a:cs typeface="Arial" charset="0"/>
              </a:rPr>
              <a:t>By sharing, the two become closer and strengthen their relationship.</a:t>
            </a:r>
          </a:p>
          <a:p>
            <a:pPr lvl="2" eaLnBrk="1" hangingPunct="1"/>
            <a:r>
              <a:rPr lang="en-US" sz="2000" dirty="0" smtClean="0">
                <a:latin typeface="Arial" charset="0"/>
                <a:cs typeface="Arial" charset="0"/>
              </a:rPr>
              <a:t>Remember, “actions speak louder than words”.</a:t>
            </a:r>
          </a:p>
          <a:p>
            <a:pPr lvl="3" eaLnBrk="1" hangingPunct="1"/>
            <a:r>
              <a:rPr lang="en-US" sz="1600" dirty="0" smtClean="0">
                <a:latin typeface="Arial" charset="0"/>
                <a:cs typeface="Arial" charset="0"/>
              </a:rPr>
              <a:t>Are they humble?</a:t>
            </a:r>
          </a:p>
          <a:p>
            <a:pPr lvl="3" eaLnBrk="1" hangingPunct="1"/>
            <a:r>
              <a:rPr lang="en-US" sz="1600" dirty="0" smtClean="0">
                <a:latin typeface="Arial" charset="0"/>
                <a:cs typeface="Arial" charset="0"/>
              </a:rPr>
              <a:t>Do they praise others?</a:t>
            </a:r>
          </a:p>
          <a:p>
            <a:pPr lvl="3" eaLnBrk="1" hangingPunct="1"/>
            <a:r>
              <a:rPr lang="en-US" sz="1600" dirty="0" smtClean="0">
                <a:latin typeface="Arial" charset="0"/>
                <a:cs typeface="Arial" charset="0"/>
              </a:rPr>
              <a:t>Do they remain professional at all times?</a:t>
            </a:r>
          </a:p>
          <a:p>
            <a:pPr eaLnBrk="1" hangingPunct="1">
              <a:buNone/>
            </a:pPr>
            <a:r>
              <a:rPr lang="en-US" sz="2200" dirty="0" smtClean="0">
                <a:latin typeface="Arial" charset="0"/>
                <a:cs typeface="Arial" charset="0"/>
              </a:rPr>
              <a:t>Feedback is any communication that helps</a:t>
            </a:r>
          </a:p>
          <a:p>
            <a:pPr eaLnBrk="1" hangingPunct="1">
              <a:buNone/>
            </a:pPr>
            <a:r>
              <a:rPr lang="en-US" sz="2200" dirty="0" smtClean="0">
                <a:latin typeface="Arial" charset="0"/>
                <a:cs typeface="Arial" charset="0"/>
              </a:rPr>
              <a:t>a person understand how well he or she has</a:t>
            </a:r>
          </a:p>
          <a:p>
            <a:pPr eaLnBrk="1" hangingPunct="1">
              <a:buNone/>
            </a:pPr>
            <a:r>
              <a:rPr lang="en-US" sz="2200" dirty="0" smtClean="0">
                <a:latin typeface="Arial" charset="0"/>
                <a:cs typeface="Arial" charset="0"/>
              </a:rPr>
              <a:t>done something and how he or she can</a:t>
            </a:r>
          </a:p>
          <a:p>
            <a:pPr eaLnBrk="1" hangingPunct="1">
              <a:buNone/>
            </a:pPr>
            <a:r>
              <a:rPr lang="en-US" sz="2200" dirty="0" smtClean="0">
                <a:latin typeface="Arial" charset="0"/>
                <a:cs typeface="Arial" charset="0"/>
              </a:rPr>
              <a:t>Improve. </a:t>
            </a:r>
          </a:p>
        </p:txBody>
      </p:sp>
      <p:sp>
        <p:nvSpPr>
          <p:cNvPr id="35844"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956F65-99A4-452B-BCDA-594D5938175E}" type="slidenum">
              <a:rPr lang="en-US" smtClean="0">
                <a:latin typeface="Arial" charset="0"/>
                <a:cs typeface="Arial" charset="0"/>
              </a:rPr>
              <a:pPr fontAlgn="base">
                <a:spcBef>
                  <a:spcPct val="0"/>
                </a:spcBef>
                <a:spcAft>
                  <a:spcPct val="0"/>
                </a:spcAft>
              </a:pPr>
              <a:t>26</a:t>
            </a:fld>
            <a:endParaRPr lang="en-US" smtClean="0">
              <a:latin typeface="Arial" charset="0"/>
              <a:cs typeface="Arial" charset="0"/>
            </a:endParaRPr>
          </a:p>
        </p:txBody>
      </p:sp>
      <p:sp>
        <p:nvSpPr>
          <p:cNvPr id="35845" name="TextBox 5"/>
          <p:cNvSpPr txBox="1">
            <a:spLocks noChangeArrowheads="1"/>
          </p:cNvSpPr>
          <p:nvPr/>
        </p:nvSpPr>
        <p:spPr bwMode="auto">
          <a:xfrm>
            <a:off x="457200" y="6446838"/>
            <a:ext cx="685800" cy="276225"/>
          </a:xfrm>
          <a:prstGeom prst="rect">
            <a:avLst/>
          </a:prstGeom>
          <a:noFill/>
          <a:ln w="9525">
            <a:noFill/>
            <a:miter lim="800000"/>
            <a:headEnd/>
            <a:tailEnd/>
          </a:ln>
        </p:spPr>
        <p:txBody>
          <a:bodyPr>
            <a:spAutoFit/>
          </a:bodyPr>
          <a:lstStyle/>
          <a:p>
            <a:pPr algn="ctr"/>
            <a:r>
              <a:rPr lang="en-US" sz="1200">
                <a:solidFill>
                  <a:schemeClr val="bg1"/>
                </a:solidFill>
                <a:latin typeface="Arial Black" pitchFamily="34" charset="0"/>
              </a:rPr>
              <a:t>7.3</a:t>
            </a:r>
          </a:p>
        </p:txBody>
      </p:sp>
      <p:sp>
        <p:nvSpPr>
          <p:cNvPr id="35846" name="TextBox 6"/>
          <p:cNvSpPr txBox="1">
            <a:spLocks noChangeArrowheads="1"/>
          </p:cNvSpPr>
          <p:nvPr/>
        </p:nvSpPr>
        <p:spPr bwMode="auto">
          <a:xfrm>
            <a:off x="1295400" y="6453188"/>
            <a:ext cx="6019800" cy="276225"/>
          </a:xfrm>
          <a:prstGeom prst="rect">
            <a:avLst/>
          </a:prstGeom>
          <a:noFill/>
          <a:ln w="9525">
            <a:noFill/>
            <a:miter lim="800000"/>
            <a:headEnd/>
            <a:tailEnd/>
          </a:ln>
        </p:spPr>
        <p:txBody>
          <a:bodyPr>
            <a:spAutoFit/>
          </a:bodyPr>
          <a:lstStyle/>
          <a:p>
            <a:r>
              <a:rPr lang="en-US" sz="1200" b="1">
                <a:solidFill>
                  <a:srgbClr val="009900"/>
                </a:solidFill>
              </a:rPr>
              <a:t>Chapter 7</a:t>
            </a:r>
            <a:r>
              <a:rPr lang="en-US" sz="1200">
                <a:solidFill>
                  <a:srgbClr val="009900"/>
                </a:solidFill>
              </a:rPr>
              <a:t> | Communication</a:t>
            </a:r>
          </a:p>
        </p:txBody>
      </p:sp>
      <p:pic>
        <p:nvPicPr>
          <p:cNvPr id="35847" name="Picture 2"/>
          <p:cNvPicPr>
            <a:picLocks noChangeAspect="1" noChangeArrowheads="1"/>
          </p:cNvPicPr>
          <p:nvPr/>
        </p:nvPicPr>
        <p:blipFill>
          <a:blip r:embed="rId3" cstate="print"/>
          <a:srcRect/>
          <a:stretch>
            <a:fillRect/>
          </a:stretch>
        </p:blipFill>
        <p:spPr bwMode="auto">
          <a:xfrm>
            <a:off x="6248400" y="3657600"/>
            <a:ext cx="2662238" cy="2632075"/>
          </a:xfrm>
          <a:prstGeom prst="rect">
            <a:avLst/>
          </a:prstGeom>
          <a:noFill/>
          <a:ln w="38100" cap="sq">
            <a:solidFill>
              <a:schemeClr val="bg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r>
              <a:rPr lang="en-US" smtClean="0">
                <a:latin typeface="Arial" charset="0"/>
                <a:cs typeface="Arial" charset="0"/>
              </a:rPr>
              <a:t>Interpersonal Communication</a:t>
            </a:r>
          </a:p>
        </p:txBody>
      </p:sp>
      <p:sp>
        <p:nvSpPr>
          <p:cNvPr id="7" name="Content Placeholder 6"/>
          <p:cNvSpPr>
            <a:spLocks noGrp="1"/>
          </p:cNvSpPr>
          <p:nvPr>
            <p:ph sz="half" idx="2"/>
          </p:nvPr>
        </p:nvSpPr>
        <p:spPr>
          <a:xfrm>
            <a:off x="457200" y="1600200"/>
            <a:ext cx="4038600" cy="4525963"/>
          </a:xfrm>
        </p:spPr>
        <p:txBody>
          <a:bodyPr>
            <a:normAutofit/>
          </a:bodyPr>
          <a:lstStyle/>
          <a:p>
            <a:pPr eaLnBrk="1" hangingPunct="1">
              <a:lnSpc>
                <a:spcPct val="80000"/>
              </a:lnSpc>
            </a:pPr>
            <a:r>
              <a:rPr lang="en-US" sz="2000" i="1" smtClean="0">
                <a:latin typeface="Arial" charset="0"/>
                <a:cs typeface="Arial" charset="0"/>
              </a:rPr>
              <a:t>Verbal messages</a:t>
            </a:r>
            <a:r>
              <a:rPr lang="en-US" sz="2000" smtClean="0">
                <a:latin typeface="Arial" charset="0"/>
                <a:cs typeface="Arial" charset="0"/>
              </a:rPr>
              <a:t> have a significant impact on interpersonal communication, and, therefore, on the relationships a manager has with employees.</a:t>
            </a:r>
          </a:p>
          <a:p>
            <a:pPr eaLnBrk="1" hangingPunct="1">
              <a:lnSpc>
                <a:spcPct val="80000"/>
              </a:lnSpc>
            </a:pPr>
            <a:r>
              <a:rPr lang="en-US" sz="1800" b="1" smtClean="0">
                <a:latin typeface="Arial" charset="0"/>
                <a:cs typeface="Arial" charset="0"/>
              </a:rPr>
              <a:t>Empathy</a:t>
            </a:r>
            <a:r>
              <a:rPr lang="en-US" sz="1800" smtClean="0">
                <a:latin typeface="Arial" charset="0"/>
                <a:cs typeface="Arial" charset="0"/>
              </a:rPr>
              <a:t> </a:t>
            </a:r>
          </a:p>
          <a:p>
            <a:pPr lvl="1" eaLnBrk="1" hangingPunct="1">
              <a:lnSpc>
                <a:spcPct val="80000"/>
              </a:lnSpc>
            </a:pPr>
            <a:r>
              <a:rPr lang="en-US" sz="1700" smtClean="0">
                <a:latin typeface="Arial" charset="0"/>
                <a:cs typeface="Arial" charset="0"/>
              </a:rPr>
              <a:t>Act of identifying with the feelings, thoughts, or attitudes of another person.</a:t>
            </a:r>
          </a:p>
          <a:p>
            <a:pPr lvl="2" eaLnBrk="1" hangingPunct="1">
              <a:lnSpc>
                <a:spcPct val="80000"/>
              </a:lnSpc>
            </a:pPr>
            <a:r>
              <a:rPr lang="en-US" sz="1900" smtClean="0">
                <a:latin typeface="Arial" charset="0"/>
                <a:cs typeface="Arial" charset="0"/>
              </a:rPr>
              <a:t>“Walking in someone else’s shoes”</a:t>
            </a:r>
          </a:p>
          <a:p>
            <a:pPr eaLnBrk="1" hangingPunct="1">
              <a:lnSpc>
                <a:spcPct val="80000"/>
              </a:lnSpc>
            </a:pPr>
            <a:r>
              <a:rPr lang="en-US" sz="1800" smtClean="0">
                <a:latin typeface="Arial" charset="0"/>
                <a:cs typeface="Arial" charset="0"/>
              </a:rPr>
              <a:t>Interpersonal communication allows managers to model an organization’s values to employees. </a:t>
            </a:r>
            <a:endParaRPr lang="en-US" sz="2000" smtClean="0">
              <a:latin typeface="Arial" charset="0"/>
              <a:cs typeface="Arial" charset="0"/>
            </a:endParaRPr>
          </a:p>
        </p:txBody>
      </p:sp>
      <p:sp>
        <p:nvSpPr>
          <p:cNvPr id="36871" name="Rectangle 7"/>
          <p:cNvSpPr>
            <a:spLocks noGrp="1"/>
          </p:cNvSpPr>
          <p:nvPr>
            <p:ph type="body" sz="half" idx="4294967295"/>
          </p:nvPr>
        </p:nvSpPr>
        <p:spPr>
          <a:xfrm>
            <a:off x="4648200" y="1600200"/>
            <a:ext cx="4038600" cy="4525963"/>
          </a:xfrm>
        </p:spPr>
        <p:txBody>
          <a:bodyPr/>
          <a:lstStyle/>
          <a:p>
            <a:pPr eaLnBrk="1" hangingPunct="1">
              <a:lnSpc>
                <a:spcPct val="80000"/>
              </a:lnSpc>
            </a:pPr>
            <a:r>
              <a:rPr lang="en-US" sz="2000" smtClean="0">
                <a:latin typeface="Arial" charset="0"/>
                <a:cs typeface="Arial" charset="0"/>
              </a:rPr>
              <a:t>Successful managers use all the available and appropriate ways to communicate with staff and coworkers.</a:t>
            </a:r>
          </a:p>
          <a:p>
            <a:pPr lvl="1" eaLnBrk="1" hangingPunct="1">
              <a:lnSpc>
                <a:spcPct val="80000"/>
              </a:lnSpc>
            </a:pPr>
            <a:r>
              <a:rPr lang="en-US" sz="1800" smtClean="0">
                <a:latin typeface="Arial" charset="0"/>
                <a:cs typeface="Arial" charset="0"/>
              </a:rPr>
              <a:t>Build a friendly environment</a:t>
            </a:r>
          </a:p>
          <a:p>
            <a:pPr lvl="2" eaLnBrk="1" hangingPunct="1">
              <a:lnSpc>
                <a:spcPct val="80000"/>
              </a:lnSpc>
            </a:pPr>
            <a:r>
              <a:rPr lang="en-US" sz="2000" smtClean="0">
                <a:latin typeface="Arial" charset="0"/>
                <a:cs typeface="Arial" charset="0"/>
              </a:rPr>
              <a:t>Chatting with employees</a:t>
            </a:r>
          </a:p>
          <a:p>
            <a:pPr lvl="2" eaLnBrk="1" hangingPunct="1">
              <a:lnSpc>
                <a:spcPct val="80000"/>
              </a:lnSpc>
            </a:pPr>
            <a:r>
              <a:rPr lang="en-US" sz="2000" smtClean="0">
                <a:latin typeface="Arial" charset="0"/>
                <a:cs typeface="Arial" charset="0"/>
              </a:rPr>
              <a:t>Nonverbal cues</a:t>
            </a:r>
          </a:p>
          <a:p>
            <a:pPr lvl="3" eaLnBrk="1" hangingPunct="1">
              <a:lnSpc>
                <a:spcPct val="80000"/>
              </a:lnSpc>
            </a:pPr>
            <a:r>
              <a:rPr lang="en-US" sz="1800" smtClean="0">
                <a:latin typeface="Arial" charset="0"/>
                <a:cs typeface="Arial" charset="0"/>
              </a:rPr>
              <a:t>Thumbs up, pat on the back, etc.</a:t>
            </a:r>
          </a:p>
          <a:p>
            <a:pPr lvl="1" eaLnBrk="1" hangingPunct="1">
              <a:lnSpc>
                <a:spcPct val="80000"/>
              </a:lnSpc>
            </a:pPr>
            <a:r>
              <a:rPr lang="en-US" sz="1800" smtClean="0">
                <a:latin typeface="Arial" charset="0"/>
                <a:cs typeface="Arial" charset="0"/>
              </a:rPr>
              <a:t>Feedback</a:t>
            </a:r>
          </a:p>
          <a:p>
            <a:pPr lvl="2" eaLnBrk="1" hangingPunct="1">
              <a:lnSpc>
                <a:spcPct val="80000"/>
              </a:lnSpc>
            </a:pPr>
            <a:r>
              <a:rPr lang="en-US" sz="2000" smtClean="0">
                <a:latin typeface="Arial" charset="0"/>
                <a:cs typeface="Arial" charset="0"/>
              </a:rPr>
              <a:t>Employee report card</a:t>
            </a:r>
          </a:p>
          <a:p>
            <a:pPr lvl="3" eaLnBrk="1" hangingPunct="1">
              <a:lnSpc>
                <a:spcPct val="80000"/>
              </a:lnSpc>
            </a:pPr>
            <a:r>
              <a:rPr lang="en-US" sz="1800" smtClean="0">
                <a:latin typeface="Arial" charset="0"/>
                <a:cs typeface="Arial" charset="0"/>
              </a:rPr>
              <a:t>Respect their feelings</a:t>
            </a:r>
          </a:p>
          <a:p>
            <a:endParaRPr lang="en-US" sz="2800" smtClean="0">
              <a:latin typeface="Arial" charset="0"/>
              <a:cs typeface="Arial" charset="0"/>
            </a:endParaRPr>
          </a:p>
        </p:txBody>
      </p:sp>
      <p:sp>
        <p:nvSpPr>
          <p:cNvPr id="36869"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2F7798-89D1-4B4D-87E3-6FCE1FF20D55}" type="slidenum">
              <a:rPr lang="en-US" smtClean="0">
                <a:latin typeface="Arial" charset="0"/>
                <a:cs typeface="Arial" charset="0"/>
              </a:rPr>
              <a:pPr fontAlgn="base">
                <a:spcBef>
                  <a:spcPct val="0"/>
                </a:spcBef>
                <a:spcAft>
                  <a:spcPct val="0"/>
                </a:spcAft>
              </a:pPr>
              <a:t>27</a:t>
            </a:fld>
            <a:endParaRPr lang="en-US" smtClean="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stuff on the test</a:t>
            </a:r>
            <a:endParaRPr lang="en-US" dirty="0"/>
          </a:p>
        </p:txBody>
      </p:sp>
      <p:sp>
        <p:nvSpPr>
          <p:cNvPr id="3" name="Content Placeholder 2"/>
          <p:cNvSpPr>
            <a:spLocks noGrp="1"/>
          </p:cNvSpPr>
          <p:nvPr>
            <p:ph sz="half" idx="1"/>
          </p:nvPr>
        </p:nvSpPr>
        <p:spPr/>
        <p:txBody>
          <a:bodyPr/>
          <a:lstStyle/>
          <a:p>
            <a:r>
              <a:rPr lang="en-US" sz="2400" dirty="0" smtClean="0"/>
              <a:t>In Japan, in certain Native American tribes, direct eye contact is avoided. It is considered aggressive and rude.</a:t>
            </a:r>
          </a:p>
          <a:p>
            <a:r>
              <a:rPr lang="en-US" sz="2400" dirty="0" smtClean="0"/>
              <a:t>In China, winking is rude.</a:t>
            </a:r>
          </a:p>
          <a:p>
            <a:r>
              <a:rPr lang="en-US" sz="2400" dirty="0" smtClean="0"/>
              <a:t>In some South American countries the O.K. symbol is like the middle finger and thumbs up is rude.</a:t>
            </a:r>
            <a:endParaRPr lang="en-US" sz="2400" dirty="0"/>
          </a:p>
        </p:txBody>
      </p:sp>
      <p:sp>
        <p:nvSpPr>
          <p:cNvPr id="4" name="Content Placeholder 3"/>
          <p:cNvSpPr>
            <a:spLocks noGrp="1"/>
          </p:cNvSpPr>
          <p:nvPr>
            <p:ph sz="half" idx="2"/>
          </p:nvPr>
        </p:nvSpPr>
        <p:spPr/>
        <p:txBody>
          <a:bodyPr/>
          <a:lstStyle/>
          <a:p>
            <a:r>
              <a:rPr lang="en-US" sz="2400" dirty="0" smtClean="0"/>
              <a:t>Smile when you are on the phone. It makes your voice sound more pleasant.</a:t>
            </a:r>
          </a:p>
          <a:p>
            <a:r>
              <a:rPr lang="en-US" sz="2400" dirty="0" smtClean="0"/>
              <a:t>Write handwritten communication on ivory or white notecards.</a:t>
            </a:r>
          </a:p>
          <a:p>
            <a:r>
              <a:rPr lang="en-US" sz="2400" dirty="0" smtClean="0"/>
              <a:t>People spend about 75 percent of each day communicating in some fashion.</a:t>
            </a:r>
            <a:endParaRPr lang="en-US" sz="2400" dirty="0"/>
          </a:p>
        </p:txBody>
      </p:sp>
      <p:sp>
        <p:nvSpPr>
          <p:cNvPr id="5" name="Slide Number Placeholder 4"/>
          <p:cNvSpPr>
            <a:spLocks noGrp="1"/>
          </p:cNvSpPr>
          <p:nvPr>
            <p:ph type="sldNum" sz="quarter" idx="10"/>
          </p:nvPr>
        </p:nvSpPr>
        <p:spPr/>
        <p:txBody>
          <a:bodyPr/>
          <a:lstStyle/>
          <a:p>
            <a:pPr>
              <a:defRPr/>
            </a:pPr>
            <a:fld id="{35852523-3CBA-47E1-A9C4-FC98B19E6475}" type="slidenum">
              <a:rPr lang="en-US" smtClean="0"/>
              <a:pPr>
                <a:defRPr/>
              </a:pPr>
              <a:t>28</a:t>
            </a:fld>
            <a:endParaRPr lang="en-US" dirty="0"/>
          </a:p>
        </p:txBody>
      </p:sp>
    </p:spTree>
    <p:extLst>
      <p:ext uri="{BB962C8B-B14F-4D97-AF65-F5344CB8AC3E}">
        <p14:creationId xmlns:p14="http://schemas.microsoft.com/office/powerpoint/2010/main" val="401190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p:txBody>
          <a:bodyPr/>
          <a:lstStyle/>
          <a:p>
            <a:r>
              <a:rPr lang="en-US" smtClean="0">
                <a:latin typeface="Arial" charset="0"/>
                <a:cs typeface="Arial" charset="0"/>
              </a:rPr>
              <a:t>The Process of Communication</a:t>
            </a:r>
          </a:p>
        </p:txBody>
      </p:sp>
      <p:sp>
        <p:nvSpPr>
          <p:cNvPr id="14339" name="Rectangle 3"/>
          <p:cNvSpPr>
            <a:spLocks noGrp="1"/>
          </p:cNvSpPr>
          <p:nvPr>
            <p:ph type="body" sz="half" idx="4294967295"/>
          </p:nvPr>
        </p:nvSpPr>
        <p:spPr>
          <a:xfrm>
            <a:off x="4648200" y="1600200"/>
            <a:ext cx="4038600" cy="4525963"/>
          </a:xfrm>
        </p:spPr>
        <p:txBody>
          <a:bodyPr/>
          <a:lstStyle/>
          <a:p>
            <a:pPr eaLnBrk="1" hangingPunct="1"/>
            <a:r>
              <a:rPr lang="en-US" sz="2000" smtClean="0">
                <a:latin typeface="Arial" charset="0"/>
                <a:cs typeface="Arial" charset="0"/>
              </a:rPr>
              <a:t>Understanding how the communication process works is important for building strong relationships with employees and customers. </a:t>
            </a:r>
          </a:p>
          <a:p>
            <a:endParaRPr lang="en-US" sz="2000" smtClean="0">
              <a:latin typeface="Arial" charset="0"/>
              <a:cs typeface="Arial" charset="0"/>
            </a:endParaRPr>
          </a:p>
        </p:txBody>
      </p:sp>
      <p:pic>
        <p:nvPicPr>
          <p:cNvPr id="14340" name="Picture 2"/>
          <p:cNvPicPr>
            <a:picLocks noGrp="1" noChangeAspect="1" noChangeArrowheads="1"/>
          </p:cNvPicPr>
          <p:nvPr>
            <p:ph sz="half" idx="4294967295"/>
          </p:nvPr>
        </p:nvPicPr>
        <p:blipFill>
          <a:blip r:embed="rId2" cstate="print"/>
          <a:srcRect/>
          <a:stretch>
            <a:fillRect/>
          </a:stretch>
        </p:blipFill>
        <p:spPr>
          <a:xfrm rot="19789589">
            <a:off x="228600" y="2743200"/>
            <a:ext cx="4343400" cy="1576388"/>
          </a:xfr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p:cNvSpPr>
          <p:nvPr>
            <p:ph type="title" idx="4294967295"/>
          </p:nvPr>
        </p:nvSpPr>
        <p:spPr/>
        <p:txBody>
          <a:bodyPr/>
          <a:lstStyle/>
          <a:p>
            <a:r>
              <a:rPr lang="en-US" smtClean="0">
                <a:latin typeface="Arial" charset="0"/>
                <a:cs typeface="Arial" charset="0"/>
              </a:rPr>
              <a:t>The Process of Communication</a:t>
            </a:r>
          </a:p>
        </p:txBody>
      </p:sp>
      <p:sp>
        <p:nvSpPr>
          <p:cNvPr id="15363" name="Rectangle 3"/>
          <p:cNvSpPr>
            <a:spLocks noGrp="1"/>
          </p:cNvSpPr>
          <p:nvPr>
            <p:ph type="body" sz="half" idx="4294967295"/>
          </p:nvPr>
        </p:nvSpPr>
        <p:spPr>
          <a:xfrm>
            <a:off x="457200" y="1600200"/>
            <a:ext cx="4038600" cy="4525963"/>
          </a:xfrm>
        </p:spPr>
        <p:txBody>
          <a:bodyPr/>
          <a:lstStyle/>
          <a:p>
            <a:pPr eaLnBrk="1" hangingPunct="1"/>
            <a:r>
              <a:rPr lang="en-US" sz="2000" dirty="0" smtClean="0">
                <a:latin typeface="Arial" charset="0"/>
                <a:cs typeface="Arial" charset="0"/>
              </a:rPr>
              <a:t>The communication process has five parts: </a:t>
            </a:r>
          </a:p>
          <a:p>
            <a:pPr lvl="1" eaLnBrk="1" hangingPunct="1"/>
            <a:r>
              <a:rPr lang="en-US" sz="1700" dirty="0" smtClean="0">
                <a:latin typeface="Arial" charset="0"/>
                <a:cs typeface="Arial" charset="0"/>
              </a:rPr>
              <a:t>Example of how it would be in a foodservice industry</a:t>
            </a:r>
          </a:p>
          <a:p>
            <a:pPr lvl="2" eaLnBrk="1" hangingPunct="1"/>
            <a:r>
              <a:rPr lang="en-US" sz="1900" dirty="0" smtClean="0">
                <a:latin typeface="Arial" charset="0"/>
                <a:cs typeface="Arial" charset="0"/>
              </a:rPr>
              <a:t>Sender (Chef), </a:t>
            </a:r>
          </a:p>
          <a:p>
            <a:pPr lvl="2" eaLnBrk="1" hangingPunct="1"/>
            <a:r>
              <a:rPr lang="en-US" sz="1900" dirty="0" smtClean="0">
                <a:latin typeface="Arial" charset="0"/>
                <a:cs typeface="Arial" charset="0"/>
              </a:rPr>
              <a:t>Receiver (Line Cook), </a:t>
            </a:r>
          </a:p>
          <a:p>
            <a:pPr lvl="2" eaLnBrk="1" hangingPunct="1"/>
            <a:r>
              <a:rPr lang="en-US" sz="1900" dirty="0" smtClean="0">
                <a:latin typeface="Arial" charset="0"/>
                <a:cs typeface="Arial" charset="0"/>
              </a:rPr>
              <a:t>Message content (Fire 3 shrimp on table 10), </a:t>
            </a:r>
          </a:p>
          <a:p>
            <a:pPr lvl="2" eaLnBrk="1" hangingPunct="1"/>
            <a:r>
              <a:rPr lang="en-US" sz="1900" dirty="0" smtClean="0">
                <a:latin typeface="Arial" charset="0"/>
                <a:cs typeface="Arial" charset="0"/>
              </a:rPr>
              <a:t>Message channel (Downward), and </a:t>
            </a:r>
          </a:p>
          <a:p>
            <a:pPr lvl="2" eaLnBrk="1" hangingPunct="1"/>
            <a:r>
              <a:rPr lang="en-US" sz="1900" dirty="0" smtClean="0">
                <a:latin typeface="Arial" charset="0"/>
                <a:cs typeface="Arial" charset="0"/>
              </a:rPr>
              <a:t>Context (The line cook is “in the weeds”, and the chef really needs that table out quickly). </a:t>
            </a:r>
          </a:p>
          <a:p>
            <a:endParaRPr lang="en-US" sz="2000" dirty="0" smtClean="0">
              <a:latin typeface="Arial" charset="0"/>
              <a:cs typeface="Arial" charset="0"/>
            </a:endParaRPr>
          </a:p>
        </p:txBody>
      </p:sp>
      <p:sp>
        <p:nvSpPr>
          <p:cNvPr id="15364" name="Rectangle 5"/>
          <p:cNvSpPr>
            <a:spLocks noGrp="1"/>
          </p:cNvSpPr>
          <p:nvPr>
            <p:ph sz="half" idx="4294967295"/>
          </p:nvPr>
        </p:nvSpPr>
        <p:spPr>
          <a:xfrm>
            <a:off x="4648200" y="1600200"/>
            <a:ext cx="4038600" cy="4525963"/>
          </a:xfrm>
        </p:spPr>
        <p:txBody>
          <a:bodyPr/>
          <a:lstStyle/>
          <a:p>
            <a:endParaRPr lang="en-US" sz="2000" smtClean="0">
              <a:latin typeface="Arial" charset="0"/>
              <a:cs typeface="Arial" charset="0"/>
            </a:endParaRPr>
          </a:p>
        </p:txBody>
      </p:sp>
      <p:pic>
        <p:nvPicPr>
          <p:cNvPr id="15365" name="Picture 7" descr="communication"/>
          <p:cNvPicPr>
            <a:picLocks noChangeAspect="1" noChangeArrowheads="1"/>
          </p:cNvPicPr>
          <p:nvPr/>
        </p:nvPicPr>
        <p:blipFill>
          <a:blip r:embed="rId2" cstate="print"/>
          <a:srcRect/>
          <a:stretch>
            <a:fillRect/>
          </a:stretch>
        </p:blipFill>
        <p:spPr bwMode="auto">
          <a:xfrm>
            <a:off x="4572000" y="2133600"/>
            <a:ext cx="4362450" cy="3619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p:txBody>
          <a:bodyPr/>
          <a:lstStyle/>
          <a:p>
            <a:r>
              <a:rPr lang="en-US" smtClean="0">
                <a:latin typeface="Arial" charset="0"/>
                <a:cs typeface="Arial" charset="0"/>
              </a:rPr>
              <a:t>The Process of Communication</a:t>
            </a:r>
          </a:p>
        </p:txBody>
      </p:sp>
      <p:sp>
        <p:nvSpPr>
          <p:cNvPr id="16387" name="Rectangle 5"/>
          <p:cNvSpPr>
            <a:spLocks noGrp="1"/>
          </p:cNvSpPr>
          <p:nvPr>
            <p:ph sz="half" idx="4294967295"/>
          </p:nvPr>
        </p:nvSpPr>
        <p:spPr>
          <a:xfrm>
            <a:off x="457200" y="1600200"/>
            <a:ext cx="4038600" cy="4525963"/>
          </a:xfrm>
        </p:spPr>
        <p:txBody>
          <a:bodyPr/>
          <a:lstStyle/>
          <a:p>
            <a:endParaRPr lang="en-US" sz="1800" smtClean="0">
              <a:latin typeface="Arial" charset="0"/>
              <a:cs typeface="Arial" charset="0"/>
            </a:endParaRPr>
          </a:p>
        </p:txBody>
      </p:sp>
      <p:sp>
        <p:nvSpPr>
          <p:cNvPr id="16388" name="Rectangle 3"/>
          <p:cNvSpPr>
            <a:spLocks noGrp="1"/>
          </p:cNvSpPr>
          <p:nvPr>
            <p:ph type="body" sz="half" idx="4294967295"/>
          </p:nvPr>
        </p:nvSpPr>
        <p:spPr>
          <a:xfrm>
            <a:off x="4648200" y="1600200"/>
            <a:ext cx="4038600" cy="4525963"/>
          </a:xfrm>
        </p:spPr>
        <p:txBody>
          <a:bodyPr/>
          <a:lstStyle/>
          <a:p>
            <a:pPr eaLnBrk="1" hangingPunct="1"/>
            <a:r>
              <a:rPr lang="en-US" sz="1800" smtClean="0">
                <a:latin typeface="Arial" charset="0"/>
                <a:cs typeface="Arial" charset="0"/>
              </a:rPr>
              <a:t>The two kinds of messages are:</a:t>
            </a:r>
          </a:p>
          <a:p>
            <a:pPr lvl="1" eaLnBrk="1" hangingPunct="1"/>
            <a:r>
              <a:rPr lang="en-US" sz="1600" b="1" smtClean="0">
                <a:latin typeface="Arial" charset="0"/>
                <a:cs typeface="Arial" charset="0"/>
              </a:rPr>
              <a:t>Historical information:</a:t>
            </a:r>
            <a:r>
              <a:rPr lang="en-US" sz="1600" smtClean="0">
                <a:latin typeface="Arial" charset="0"/>
                <a:cs typeface="Arial" charset="0"/>
              </a:rPr>
              <a:t> This is information that has already happened.</a:t>
            </a:r>
          </a:p>
          <a:p>
            <a:pPr lvl="1" eaLnBrk="1" hangingPunct="1"/>
            <a:r>
              <a:rPr lang="en-US" sz="1600" b="1" smtClean="0">
                <a:latin typeface="Arial" charset="0"/>
                <a:cs typeface="Arial" charset="0"/>
              </a:rPr>
              <a:t>Action-required information:</a:t>
            </a:r>
            <a:r>
              <a:rPr lang="en-US" sz="1600" smtClean="0">
                <a:latin typeface="Arial" charset="0"/>
                <a:cs typeface="Arial" charset="0"/>
              </a:rPr>
              <a:t> Some action must be taken based on the information in the message.</a:t>
            </a:r>
          </a:p>
          <a:p>
            <a:pPr eaLnBrk="1" hangingPunct="1"/>
            <a:r>
              <a:rPr lang="en-US" sz="1800" smtClean="0">
                <a:latin typeface="Arial" charset="0"/>
                <a:cs typeface="Arial" charset="0"/>
              </a:rPr>
              <a:t>Messages can take many forms</a:t>
            </a:r>
          </a:p>
          <a:p>
            <a:pPr lvl="1" eaLnBrk="1" hangingPunct="1"/>
            <a:r>
              <a:rPr lang="en-US" sz="1600" smtClean="0">
                <a:latin typeface="Arial" charset="0"/>
                <a:cs typeface="Arial" charset="0"/>
              </a:rPr>
              <a:t>Words</a:t>
            </a:r>
          </a:p>
          <a:p>
            <a:pPr lvl="1" eaLnBrk="1" hangingPunct="1"/>
            <a:r>
              <a:rPr lang="en-US" sz="1600" smtClean="0">
                <a:latin typeface="Arial" charset="0"/>
                <a:cs typeface="Arial" charset="0"/>
              </a:rPr>
              <a:t>Sounds</a:t>
            </a:r>
          </a:p>
          <a:p>
            <a:pPr lvl="2" eaLnBrk="1" hangingPunct="1"/>
            <a:r>
              <a:rPr lang="en-US" sz="1800" smtClean="0">
                <a:latin typeface="Arial" charset="0"/>
                <a:cs typeface="Arial" charset="0"/>
              </a:rPr>
              <a:t>Sirens</a:t>
            </a:r>
          </a:p>
          <a:p>
            <a:pPr lvl="1" eaLnBrk="1" hangingPunct="1"/>
            <a:r>
              <a:rPr lang="en-US" sz="1600" smtClean="0">
                <a:latin typeface="Arial" charset="0"/>
                <a:cs typeface="Arial" charset="0"/>
              </a:rPr>
              <a:t>Graphic illustrations</a:t>
            </a:r>
          </a:p>
          <a:p>
            <a:pPr lvl="2" eaLnBrk="1" hangingPunct="1"/>
            <a:r>
              <a:rPr lang="en-US" sz="1800" smtClean="0">
                <a:latin typeface="Arial" charset="0"/>
                <a:cs typeface="Arial" charset="0"/>
              </a:rPr>
              <a:t>Pictures</a:t>
            </a:r>
          </a:p>
          <a:p>
            <a:pPr lvl="1" eaLnBrk="1" hangingPunct="1"/>
            <a:r>
              <a:rPr lang="en-US" sz="1600" smtClean="0">
                <a:latin typeface="Arial" charset="0"/>
                <a:cs typeface="Arial" charset="0"/>
              </a:rPr>
              <a:t>Signs and symbols</a:t>
            </a:r>
          </a:p>
          <a:p>
            <a:endParaRPr lang="en-US" sz="1800" smtClean="0">
              <a:latin typeface="Arial" charset="0"/>
              <a:cs typeface="Arial" charset="0"/>
            </a:endParaRPr>
          </a:p>
        </p:txBody>
      </p:sp>
      <p:pic>
        <p:nvPicPr>
          <p:cNvPr id="16389" name="Picture 7" descr="ceo_inter_access_communication"/>
          <p:cNvPicPr>
            <a:picLocks noChangeAspect="1" noChangeArrowheads="1"/>
          </p:cNvPicPr>
          <p:nvPr/>
        </p:nvPicPr>
        <p:blipFill>
          <a:blip r:embed="rId2" cstate="print"/>
          <a:srcRect/>
          <a:stretch>
            <a:fillRect/>
          </a:stretch>
        </p:blipFill>
        <p:spPr bwMode="auto">
          <a:xfrm>
            <a:off x="304800" y="2438400"/>
            <a:ext cx="4286250" cy="2886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latin typeface="Arial" charset="0"/>
                <a:cs typeface="Arial" charset="0"/>
              </a:rPr>
              <a:t>Barriers to Communication</a:t>
            </a:r>
          </a:p>
        </p:txBody>
      </p:sp>
      <p:sp>
        <p:nvSpPr>
          <p:cNvPr id="17411" name="Content Placeholder 2"/>
          <p:cNvSpPr>
            <a:spLocks noGrp="1"/>
          </p:cNvSpPr>
          <p:nvPr>
            <p:ph sz="half" idx="1"/>
          </p:nvPr>
        </p:nvSpPr>
        <p:spPr>
          <a:xfrm>
            <a:off x="4648200" y="1600200"/>
            <a:ext cx="4038600" cy="4525963"/>
          </a:xfrm>
        </p:spPr>
        <p:txBody>
          <a:bodyPr/>
          <a:lstStyle/>
          <a:p>
            <a:pPr eaLnBrk="1" hangingPunct="1"/>
            <a:r>
              <a:rPr lang="en-US" sz="1800" dirty="0" smtClean="0">
                <a:latin typeface="Arial" charset="0"/>
                <a:cs typeface="Arial" charset="0"/>
              </a:rPr>
              <a:t>Barriers to communication </a:t>
            </a:r>
          </a:p>
          <a:p>
            <a:pPr marL="914400" lvl="1" indent="-457200" eaLnBrk="1" hangingPunct="1"/>
            <a:r>
              <a:rPr lang="en-US" sz="1400" dirty="0" smtClean="0">
                <a:latin typeface="Arial" charset="0"/>
                <a:cs typeface="Arial" charset="0"/>
              </a:rPr>
              <a:t>Anything that interferes or affects communication</a:t>
            </a:r>
            <a:endParaRPr lang="en-US" sz="1600" dirty="0" smtClean="0">
              <a:latin typeface="Arial" charset="0"/>
              <a:cs typeface="Arial" charset="0"/>
            </a:endParaRPr>
          </a:p>
          <a:p>
            <a:pPr lvl="2" eaLnBrk="1" hangingPunct="1"/>
            <a:r>
              <a:rPr lang="en-US" sz="1800" dirty="0" smtClean="0">
                <a:latin typeface="Arial" charset="0"/>
                <a:cs typeface="Arial" charset="0"/>
              </a:rPr>
              <a:t>Include lack of time and other pressing needs </a:t>
            </a:r>
          </a:p>
          <a:p>
            <a:pPr lvl="2" eaLnBrk="1" hangingPunct="1"/>
            <a:r>
              <a:rPr lang="en-US" sz="1800" dirty="0" smtClean="0">
                <a:latin typeface="Arial" charset="0"/>
                <a:cs typeface="Arial" charset="0"/>
              </a:rPr>
              <a:t>Fear of confrontation</a:t>
            </a:r>
          </a:p>
          <a:p>
            <a:pPr marL="914400" lvl="1" indent="-457200" eaLnBrk="1" hangingPunct="1"/>
            <a:r>
              <a:rPr lang="en-US" sz="1600" dirty="0" smtClean="0">
                <a:latin typeface="Arial" charset="0"/>
                <a:cs typeface="Arial" charset="0"/>
                <a:hlinkClick r:id="rId3"/>
              </a:rPr>
              <a:t>Who's on First?</a:t>
            </a:r>
            <a:endParaRPr lang="en-US" sz="1600" dirty="0" smtClean="0">
              <a:latin typeface="Arial" charset="0"/>
              <a:cs typeface="Arial" charset="0"/>
            </a:endParaRPr>
          </a:p>
          <a:p>
            <a:pPr eaLnBrk="1" hangingPunct="1"/>
            <a:r>
              <a:rPr lang="en-US" sz="1800" dirty="0" smtClean="0">
                <a:latin typeface="Arial" charset="0"/>
                <a:cs typeface="Arial" charset="0"/>
              </a:rPr>
              <a:t>To prevent barriers in communication, make a plan:</a:t>
            </a:r>
          </a:p>
          <a:p>
            <a:pPr marL="914400" lvl="1" indent="-457200" eaLnBrk="1" hangingPunct="1">
              <a:buFont typeface="Calibri" pitchFamily="34" charset="0"/>
              <a:buAutoNum type="arabicPeriod"/>
            </a:pPr>
            <a:r>
              <a:rPr lang="en-US" sz="1600" dirty="0" smtClean="0">
                <a:latin typeface="Arial" charset="0"/>
                <a:cs typeface="Arial" charset="0"/>
              </a:rPr>
              <a:t>Before sending a message, observe the audience.</a:t>
            </a:r>
            <a:endParaRPr lang="en-US" sz="1400" dirty="0" smtClean="0">
              <a:latin typeface="Arial" charset="0"/>
              <a:cs typeface="Arial" charset="0"/>
            </a:endParaRPr>
          </a:p>
          <a:p>
            <a:pPr marL="914400" lvl="1" indent="-457200" eaLnBrk="1" hangingPunct="1">
              <a:buFont typeface="Calibri" pitchFamily="34" charset="0"/>
              <a:buAutoNum type="arabicPeriod"/>
            </a:pPr>
            <a:r>
              <a:rPr lang="en-US" sz="1600" dirty="0" smtClean="0">
                <a:latin typeface="Arial" charset="0"/>
                <a:cs typeface="Arial" charset="0"/>
              </a:rPr>
              <a:t>Decide the best way to get the message out with a chance of success.</a:t>
            </a:r>
          </a:p>
          <a:p>
            <a:pPr marL="914400" lvl="1" indent="-457200" eaLnBrk="1" hangingPunct="1">
              <a:buFont typeface="Calibri" pitchFamily="34" charset="0"/>
              <a:buAutoNum type="arabicPeriod"/>
            </a:pPr>
            <a:r>
              <a:rPr lang="en-US" sz="1600" dirty="0" smtClean="0">
                <a:latin typeface="Arial" charset="0"/>
                <a:cs typeface="Arial" charset="0"/>
              </a:rPr>
              <a:t>Make sure the message was successfully received.</a:t>
            </a:r>
          </a:p>
          <a:p>
            <a:pPr eaLnBrk="1" hangingPunct="1"/>
            <a:endParaRPr lang="en-US" sz="1800" dirty="0" smtClean="0">
              <a:latin typeface="Arial" charset="0"/>
              <a:cs typeface="Arial" charset="0"/>
            </a:endParaRPr>
          </a:p>
        </p:txBody>
      </p:sp>
      <p:sp>
        <p:nvSpPr>
          <p:cNvPr id="17412" name="Slide Number Placeholder 3"/>
          <p:cNvSpPr>
            <a:spLocks noGrp="1"/>
          </p:cNvSpPr>
          <p:nvPr>
            <p:ph type="sldNum"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42BC4C-F830-45BD-BFB8-84222F99A2F8}" type="slidenum">
              <a:rPr lang="en-US" smtClean="0">
                <a:latin typeface="Arial" charset="0"/>
                <a:cs typeface="Arial" charset="0"/>
              </a:rPr>
              <a:pPr fontAlgn="base">
                <a:spcBef>
                  <a:spcPct val="0"/>
                </a:spcBef>
                <a:spcAft>
                  <a:spcPct val="0"/>
                </a:spcAft>
              </a:pPr>
              <a:t>6</a:t>
            </a:fld>
            <a:endParaRPr lang="en-US" smtClean="0">
              <a:latin typeface="Arial" charset="0"/>
              <a:cs typeface="Arial" charset="0"/>
            </a:endParaRPr>
          </a:p>
        </p:txBody>
      </p:sp>
      <p:sp>
        <p:nvSpPr>
          <p:cNvPr id="17413" name="TextBox 5"/>
          <p:cNvSpPr txBox="1">
            <a:spLocks noChangeArrowheads="1"/>
          </p:cNvSpPr>
          <p:nvPr/>
        </p:nvSpPr>
        <p:spPr bwMode="auto">
          <a:xfrm>
            <a:off x="457200" y="6446838"/>
            <a:ext cx="685800" cy="276225"/>
          </a:xfrm>
          <a:prstGeom prst="rect">
            <a:avLst/>
          </a:prstGeom>
          <a:noFill/>
          <a:ln w="9525">
            <a:noFill/>
            <a:miter lim="800000"/>
            <a:headEnd/>
            <a:tailEnd/>
          </a:ln>
        </p:spPr>
        <p:txBody>
          <a:bodyPr>
            <a:spAutoFit/>
          </a:bodyPr>
          <a:lstStyle/>
          <a:p>
            <a:pPr algn="ctr"/>
            <a:r>
              <a:rPr lang="en-US" sz="1200">
                <a:solidFill>
                  <a:schemeClr val="bg1"/>
                </a:solidFill>
                <a:latin typeface="Arial Black" pitchFamily="34" charset="0"/>
              </a:rPr>
              <a:t>7.1</a:t>
            </a:r>
          </a:p>
        </p:txBody>
      </p:sp>
      <p:sp>
        <p:nvSpPr>
          <p:cNvPr id="17414" name="TextBox 6"/>
          <p:cNvSpPr txBox="1">
            <a:spLocks noChangeArrowheads="1"/>
          </p:cNvSpPr>
          <p:nvPr/>
        </p:nvSpPr>
        <p:spPr bwMode="auto">
          <a:xfrm>
            <a:off x="1295400" y="6453188"/>
            <a:ext cx="6019800" cy="276225"/>
          </a:xfrm>
          <a:prstGeom prst="rect">
            <a:avLst/>
          </a:prstGeom>
          <a:noFill/>
          <a:ln w="9525">
            <a:noFill/>
            <a:miter lim="800000"/>
            <a:headEnd/>
            <a:tailEnd/>
          </a:ln>
        </p:spPr>
        <p:txBody>
          <a:bodyPr>
            <a:spAutoFit/>
          </a:bodyPr>
          <a:lstStyle/>
          <a:p>
            <a:r>
              <a:rPr lang="en-US" sz="1200" b="1">
                <a:solidFill>
                  <a:srgbClr val="009900"/>
                </a:solidFill>
              </a:rPr>
              <a:t>Chapter 7</a:t>
            </a:r>
            <a:r>
              <a:rPr lang="en-US" sz="1200">
                <a:solidFill>
                  <a:srgbClr val="009900"/>
                </a:solidFill>
              </a:rPr>
              <a:t> | Communication</a:t>
            </a:r>
          </a:p>
        </p:txBody>
      </p:sp>
      <p:pic>
        <p:nvPicPr>
          <p:cNvPr id="17415" name="Picture 2"/>
          <p:cNvPicPr>
            <a:picLocks noChangeAspect="1" noChangeArrowheads="1"/>
          </p:cNvPicPr>
          <p:nvPr/>
        </p:nvPicPr>
        <p:blipFill>
          <a:blip r:embed="rId4" cstate="print"/>
          <a:srcRect/>
          <a:stretch>
            <a:fillRect/>
          </a:stretch>
        </p:blipFill>
        <p:spPr bwMode="auto">
          <a:xfrm>
            <a:off x="609600" y="2514600"/>
            <a:ext cx="3552825" cy="2347913"/>
          </a:xfrm>
          <a:prstGeom prst="rect">
            <a:avLst/>
          </a:prstGeom>
          <a:noFill/>
          <a:ln w="38100" cap="sq">
            <a:solidFill>
              <a:schemeClr val="bg1"/>
            </a:solidFill>
            <a:miter lim="800000"/>
            <a:headEnd/>
            <a:tailEnd/>
          </a:ln>
        </p:spPr>
      </p:pic>
      <p:sp>
        <p:nvSpPr>
          <p:cNvPr id="17416" name="Text Box 11"/>
          <p:cNvSpPr txBox="1">
            <a:spLocks noChangeArrowheads="1"/>
          </p:cNvSpPr>
          <p:nvPr/>
        </p:nvSpPr>
        <p:spPr bwMode="auto">
          <a:xfrm>
            <a:off x="2895600" y="5334000"/>
            <a:ext cx="1981200" cy="581025"/>
          </a:xfrm>
          <a:prstGeom prst="rect">
            <a:avLst/>
          </a:prstGeom>
          <a:noFill/>
          <a:ln w="9525">
            <a:noFill/>
            <a:miter lim="800000"/>
            <a:headEnd/>
            <a:tailEnd/>
          </a:ln>
        </p:spPr>
        <p:txBody>
          <a:bodyPr>
            <a:spAutoFit/>
          </a:bodyPr>
          <a:lstStyle/>
          <a:p>
            <a:pPr algn="ctr">
              <a:spcBef>
                <a:spcPct val="50000"/>
              </a:spcBef>
            </a:pPr>
            <a:r>
              <a:rPr lang="en-US" sz="1600"/>
              <a:t>Different cultural backgrounds</a:t>
            </a:r>
          </a:p>
        </p:txBody>
      </p:sp>
      <p:sp>
        <p:nvSpPr>
          <p:cNvPr id="17417" name="Line 12"/>
          <p:cNvSpPr>
            <a:spLocks noChangeShapeType="1"/>
          </p:cNvSpPr>
          <p:nvPr/>
        </p:nvSpPr>
        <p:spPr bwMode="auto">
          <a:xfrm>
            <a:off x="3657600" y="4114800"/>
            <a:ext cx="381000" cy="1143000"/>
          </a:xfrm>
          <a:prstGeom prst="line">
            <a:avLst/>
          </a:prstGeom>
          <a:noFill/>
          <a:ln w="9525">
            <a:solidFill>
              <a:schemeClr val="tx1"/>
            </a:solidFill>
            <a:round/>
            <a:headEnd/>
            <a:tailEnd type="triangle" w="med" len="med"/>
          </a:ln>
        </p:spPr>
        <p:txBody>
          <a:bodyPr/>
          <a:lstStyle/>
          <a:p>
            <a:endParaRPr lang="en-US"/>
          </a:p>
        </p:txBody>
      </p:sp>
      <p:sp>
        <p:nvSpPr>
          <p:cNvPr id="17418" name="Rectangle 13"/>
          <p:cNvSpPr>
            <a:spLocks noChangeArrowheads="1"/>
          </p:cNvSpPr>
          <p:nvPr/>
        </p:nvSpPr>
        <p:spPr bwMode="auto">
          <a:xfrm>
            <a:off x="2895600" y="5334000"/>
            <a:ext cx="2133600" cy="762000"/>
          </a:xfrm>
          <a:prstGeom prst="rect">
            <a:avLst/>
          </a:prstGeom>
          <a:noFill/>
          <a:ln w="9525">
            <a:solidFill>
              <a:schemeClr val="tx1"/>
            </a:solidFill>
            <a:miter lim="800000"/>
            <a:headEnd/>
            <a:tailEnd/>
          </a:ln>
        </p:spPr>
        <p:txBody>
          <a:bodyPr wrap="none" anchor="ctr"/>
          <a:lstStyle/>
          <a:p>
            <a:endParaRPr lang="en-US"/>
          </a:p>
        </p:txBody>
      </p:sp>
      <p:sp>
        <p:nvSpPr>
          <p:cNvPr id="17419" name="Rectangle 14"/>
          <p:cNvSpPr>
            <a:spLocks noChangeArrowheads="1"/>
          </p:cNvSpPr>
          <p:nvPr/>
        </p:nvSpPr>
        <p:spPr bwMode="auto">
          <a:xfrm>
            <a:off x="1600200" y="1600200"/>
            <a:ext cx="1371600" cy="381000"/>
          </a:xfrm>
          <a:prstGeom prst="rect">
            <a:avLst/>
          </a:prstGeom>
          <a:noFill/>
          <a:ln w="9525">
            <a:solidFill>
              <a:schemeClr val="tx1"/>
            </a:solidFill>
            <a:miter lim="800000"/>
            <a:headEnd/>
            <a:tailEnd/>
          </a:ln>
        </p:spPr>
        <p:txBody>
          <a:bodyPr wrap="none" anchor="ctr"/>
          <a:lstStyle/>
          <a:p>
            <a:endParaRPr lang="en-US"/>
          </a:p>
        </p:txBody>
      </p:sp>
      <p:sp>
        <p:nvSpPr>
          <p:cNvPr id="17420" name="Text Box 15"/>
          <p:cNvSpPr txBox="1">
            <a:spLocks noChangeArrowheads="1"/>
          </p:cNvSpPr>
          <p:nvPr/>
        </p:nvSpPr>
        <p:spPr bwMode="auto">
          <a:xfrm>
            <a:off x="1600200" y="1600200"/>
            <a:ext cx="1447800" cy="366713"/>
          </a:xfrm>
          <a:prstGeom prst="rect">
            <a:avLst/>
          </a:prstGeom>
          <a:noFill/>
          <a:ln w="9525">
            <a:noFill/>
            <a:miter lim="800000"/>
            <a:headEnd/>
            <a:tailEnd/>
          </a:ln>
        </p:spPr>
        <p:txBody>
          <a:bodyPr>
            <a:spAutoFit/>
          </a:bodyPr>
          <a:lstStyle/>
          <a:p>
            <a:pPr>
              <a:spcBef>
                <a:spcPct val="50000"/>
              </a:spcBef>
            </a:pPr>
            <a:r>
              <a:rPr lang="en-US"/>
              <a:t>Lack of time</a:t>
            </a:r>
          </a:p>
        </p:txBody>
      </p:sp>
      <p:sp>
        <p:nvSpPr>
          <p:cNvPr id="17421" name="Line 16"/>
          <p:cNvSpPr>
            <a:spLocks noChangeShapeType="1"/>
          </p:cNvSpPr>
          <p:nvPr/>
        </p:nvSpPr>
        <p:spPr bwMode="auto">
          <a:xfrm flipV="1">
            <a:off x="1524000" y="2057400"/>
            <a:ext cx="457200" cy="609600"/>
          </a:xfrm>
          <a:prstGeom prst="line">
            <a:avLst/>
          </a:prstGeom>
          <a:noFill/>
          <a:ln w="9525">
            <a:solidFill>
              <a:schemeClr val="tx1"/>
            </a:solidFill>
            <a:round/>
            <a:headEnd/>
            <a:tailEnd type="triangle" w="med" len="med"/>
          </a:ln>
        </p:spPr>
        <p:txBody>
          <a:bodyPr/>
          <a:lstStyle/>
          <a:p>
            <a:endParaRPr lang="en-US"/>
          </a:p>
        </p:txBody>
      </p:sp>
      <p:sp>
        <p:nvSpPr>
          <p:cNvPr id="17422" name="Line 17"/>
          <p:cNvSpPr>
            <a:spLocks noChangeShapeType="1"/>
          </p:cNvSpPr>
          <p:nvPr/>
        </p:nvSpPr>
        <p:spPr bwMode="auto">
          <a:xfrm flipH="1">
            <a:off x="1066800" y="4114800"/>
            <a:ext cx="228600" cy="1143000"/>
          </a:xfrm>
          <a:prstGeom prst="line">
            <a:avLst/>
          </a:prstGeom>
          <a:noFill/>
          <a:ln w="9525">
            <a:solidFill>
              <a:schemeClr val="tx1"/>
            </a:solidFill>
            <a:round/>
            <a:headEnd/>
            <a:tailEnd type="triangle" w="med" len="med"/>
          </a:ln>
        </p:spPr>
        <p:txBody>
          <a:bodyPr/>
          <a:lstStyle/>
          <a:p>
            <a:endParaRPr lang="en-US"/>
          </a:p>
        </p:txBody>
      </p:sp>
      <p:sp>
        <p:nvSpPr>
          <p:cNvPr id="17423" name="Rectangle 18"/>
          <p:cNvSpPr>
            <a:spLocks noChangeArrowheads="1"/>
          </p:cNvSpPr>
          <p:nvPr/>
        </p:nvSpPr>
        <p:spPr bwMode="auto">
          <a:xfrm>
            <a:off x="304800" y="5334000"/>
            <a:ext cx="1447800" cy="609600"/>
          </a:xfrm>
          <a:prstGeom prst="rect">
            <a:avLst/>
          </a:prstGeom>
          <a:noFill/>
          <a:ln w="9525">
            <a:solidFill>
              <a:schemeClr val="tx1"/>
            </a:solidFill>
            <a:miter lim="800000"/>
            <a:headEnd/>
            <a:tailEnd/>
          </a:ln>
        </p:spPr>
        <p:txBody>
          <a:bodyPr wrap="none" anchor="ctr"/>
          <a:lstStyle/>
          <a:p>
            <a:endParaRPr lang="en-US"/>
          </a:p>
        </p:txBody>
      </p:sp>
      <p:sp>
        <p:nvSpPr>
          <p:cNvPr id="17424" name="Text Box 19"/>
          <p:cNvSpPr txBox="1">
            <a:spLocks noChangeArrowheads="1"/>
          </p:cNvSpPr>
          <p:nvPr/>
        </p:nvSpPr>
        <p:spPr bwMode="auto">
          <a:xfrm>
            <a:off x="304800" y="5334000"/>
            <a:ext cx="1371600" cy="581025"/>
          </a:xfrm>
          <a:prstGeom prst="rect">
            <a:avLst/>
          </a:prstGeom>
          <a:noFill/>
          <a:ln w="9525">
            <a:noFill/>
            <a:miter lim="800000"/>
            <a:headEnd/>
            <a:tailEnd/>
          </a:ln>
        </p:spPr>
        <p:txBody>
          <a:bodyPr>
            <a:spAutoFit/>
          </a:bodyPr>
          <a:lstStyle/>
          <a:p>
            <a:pPr>
              <a:spcBef>
                <a:spcPct val="50000"/>
              </a:spcBef>
            </a:pPr>
            <a:r>
              <a:rPr lang="en-US" sz="1600"/>
              <a:t>Fear of confrontation</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a:xfrm>
            <a:off x="457200" y="274638"/>
            <a:ext cx="8077200" cy="1143000"/>
          </a:xfrm>
        </p:spPr>
        <p:txBody>
          <a:bodyPr/>
          <a:lstStyle/>
          <a:p>
            <a:r>
              <a:rPr lang="en-US" dirty="0" smtClean="0">
                <a:latin typeface="Arial" charset="0"/>
                <a:cs typeface="Arial" charset="0"/>
              </a:rPr>
              <a:t>Barriers to Communication</a:t>
            </a:r>
          </a:p>
        </p:txBody>
      </p:sp>
      <p:sp>
        <p:nvSpPr>
          <p:cNvPr id="18435" name="Rectangle 3"/>
          <p:cNvSpPr>
            <a:spLocks noGrp="1"/>
          </p:cNvSpPr>
          <p:nvPr>
            <p:ph type="body" sz="half" idx="4294967295"/>
          </p:nvPr>
        </p:nvSpPr>
        <p:spPr>
          <a:xfrm>
            <a:off x="457200" y="1600200"/>
            <a:ext cx="4876800" cy="4525963"/>
          </a:xfrm>
        </p:spPr>
        <p:txBody>
          <a:bodyPr/>
          <a:lstStyle/>
          <a:p>
            <a:pPr>
              <a:lnSpc>
                <a:spcPct val="90000"/>
              </a:lnSpc>
            </a:pPr>
            <a:r>
              <a:rPr lang="en-US" sz="1800" dirty="0" smtClean="0">
                <a:latin typeface="Arial" charset="0"/>
                <a:cs typeface="Arial" charset="0"/>
              </a:rPr>
              <a:t>Language Differences</a:t>
            </a:r>
          </a:p>
          <a:p>
            <a:pPr lvl="1">
              <a:lnSpc>
                <a:spcPct val="90000"/>
              </a:lnSpc>
            </a:pPr>
            <a:r>
              <a:rPr lang="en-US" sz="1800" dirty="0" smtClean="0">
                <a:latin typeface="Arial" charset="0"/>
                <a:cs typeface="Arial" charset="0"/>
              </a:rPr>
              <a:t>Accent is concerned with the way you sound when you speak. Southern English is an accent. You can have a New York accent or a mid-Western accent.</a:t>
            </a:r>
          </a:p>
          <a:p>
            <a:pPr lvl="1">
              <a:lnSpc>
                <a:spcPct val="90000"/>
              </a:lnSpc>
            </a:pPr>
            <a:r>
              <a:rPr lang="en-US" sz="1800" dirty="0" smtClean="0">
                <a:latin typeface="Arial" charset="0"/>
                <a:cs typeface="Arial" charset="0"/>
              </a:rPr>
              <a:t>Dialect:</a:t>
            </a:r>
            <a:r>
              <a:rPr lang="en-US" sz="1800" dirty="0" smtClean="0"/>
              <a:t> </a:t>
            </a:r>
            <a:r>
              <a:rPr lang="en-US" sz="1800" dirty="0"/>
              <a:t>a regional variety of a language, with differences in vocabulary, grammar, and </a:t>
            </a:r>
            <a:r>
              <a:rPr lang="en-US" sz="1800" dirty="0" smtClean="0"/>
              <a:t>pronunciation</a:t>
            </a:r>
          </a:p>
          <a:p>
            <a:pPr lvl="2">
              <a:lnSpc>
                <a:spcPct val="90000"/>
              </a:lnSpc>
            </a:pPr>
            <a:r>
              <a:rPr lang="en-US" sz="1800" dirty="0" smtClean="0">
                <a:latin typeface="Arial" charset="0"/>
                <a:cs typeface="Arial" charset="0"/>
              </a:rPr>
              <a:t>Hoagie </a:t>
            </a:r>
            <a:r>
              <a:rPr lang="en-US" sz="1800" dirty="0" err="1" smtClean="0">
                <a:latin typeface="Arial" charset="0"/>
                <a:cs typeface="Arial" charset="0"/>
              </a:rPr>
              <a:t>vs</a:t>
            </a:r>
            <a:r>
              <a:rPr lang="en-US" sz="1800" dirty="0" smtClean="0">
                <a:latin typeface="Arial" charset="0"/>
                <a:cs typeface="Arial" charset="0"/>
              </a:rPr>
              <a:t> hero or sub sandwich is dialect</a:t>
            </a:r>
          </a:p>
          <a:p>
            <a:pPr lvl="2">
              <a:lnSpc>
                <a:spcPct val="90000"/>
              </a:lnSpc>
            </a:pPr>
            <a:r>
              <a:rPr lang="en-US" sz="1800" dirty="0" smtClean="0">
                <a:latin typeface="Arial" charset="0"/>
                <a:cs typeface="Arial" charset="0"/>
              </a:rPr>
              <a:t>Southern y’all vs. New York’s </a:t>
            </a:r>
            <a:r>
              <a:rPr lang="en-US" sz="1800" dirty="0" err="1" smtClean="0">
                <a:latin typeface="Arial" charset="0"/>
                <a:cs typeface="Arial" charset="0"/>
              </a:rPr>
              <a:t>yous</a:t>
            </a:r>
            <a:r>
              <a:rPr lang="en-US" sz="1800" dirty="0" smtClean="0">
                <a:latin typeface="Arial" charset="0"/>
                <a:cs typeface="Arial" charset="0"/>
              </a:rPr>
              <a:t> guys is dialect.</a:t>
            </a:r>
          </a:p>
          <a:p>
            <a:pPr marL="914400" lvl="2" indent="0">
              <a:lnSpc>
                <a:spcPct val="90000"/>
              </a:lnSpc>
              <a:buNone/>
            </a:pPr>
            <a:r>
              <a:rPr lang="en-US" sz="1800" dirty="0" smtClean="0">
                <a:latin typeface="Arial" charset="0"/>
                <a:cs typeface="Arial" charset="0"/>
              </a:rPr>
              <a:t>Dialect can interfere with understanding people from other regions.</a:t>
            </a:r>
          </a:p>
        </p:txBody>
      </p:sp>
      <p:pic>
        <p:nvPicPr>
          <p:cNvPr id="18439" name="Picture 7" descr="Effective%20Communication%20Barriers%20and%20Strategies"/>
          <p:cNvPicPr>
            <a:picLocks noChangeAspect="1" noChangeArrowheads="1"/>
          </p:cNvPicPr>
          <p:nvPr/>
        </p:nvPicPr>
        <p:blipFill>
          <a:blip r:embed="rId2" cstate="print"/>
          <a:srcRect/>
          <a:stretch>
            <a:fillRect/>
          </a:stretch>
        </p:blipFill>
        <p:spPr bwMode="auto">
          <a:xfrm>
            <a:off x="5334001" y="2411457"/>
            <a:ext cx="3429000" cy="27243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lstStyle/>
          <a:p>
            <a:pPr lvl="1">
              <a:lnSpc>
                <a:spcPct val="90000"/>
              </a:lnSpc>
            </a:pPr>
            <a:r>
              <a:rPr lang="en-US" sz="2200" b="1" dirty="0" smtClean="0">
                <a:latin typeface="Arial" charset="0"/>
                <a:cs typeface="Arial" charset="0"/>
              </a:rPr>
              <a:t>Semantics</a:t>
            </a:r>
            <a:r>
              <a:rPr lang="en-US" sz="2200" dirty="0" smtClean="0">
                <a:latin typeface="Arial" charset="0"/>
                <a:cs typeface="Arial" charset="0"/>
              </a:rPr>
              <a:t> is all about the meaning of words and how words work together to create meaning.</a:t>
            </a:r>
            <a:endParaRPr lang="en-US" sz="2200" dirty="0">
              <a:latin typeface="Arial" charset="0"/>
              <a:cs typeface="Arial" charset="0"/>
            </a:endParaRPr>
          </a:p>
          <a:p>
            <a:pPr lvl="2">
              <a:lnSpc>
                <a:spcPct val="90000"/>
              </a:lnSpc>
            </a:pPr>
            <a:r>
              <a:rPr lang="en-US" sz="2200" dirty="0">
                <a:latin typeface="Arial" charset="0"/>
                <a:cs typeface="Arial" charset="0"/>
              </a:rPr>
              <a:t>What you think words mean</a:t>
            </a:r>
          </a:p>
          <a:p>
            <a:pPr lvl="3">
              <a:lnSpc>
                <a:spcPct val="90000"/>
              </a:lnSpc>
            </a:pPr>
            <a:r>
              <a:rPr lang="en-US" sz="2200" dirty="0">
                <a:latin typeface="Arial" charset="0"/>
                <a:cs typeface="Arial" charset="0"/>
              </a:rPr>
              <a:t>What do you use to pare a pair of pears?</a:t>
            </a:r>
          </a:p>
          <a:p>
            <a:pPr lvl="3">
              <a:lnSpc>
                <a:spcPct val="90000"/>
              </a:lnSpc>
            </a:pPr>
            <a:r>
              <a:rPr lang="en-US" sz="2200" dirty="0" smtClean="0">
                <a:latin typeface="Arial" charset="0"/>
                <a:cs typeface="Arial" charset="0"/>
              </a:rPr>
              <a:t>Mouse</a:t>
            </a:r>
          </a:p>
          <a:p>
            <a:pPr lvl="3">
              <a:lnSpc>
                <a:spcPct val="90000"/>
              </a:lnSpc>
            </a:pPr>
            <a:r>
              <a:rPr lang="en-US" sz="2200" dirty="0" smtClean="0">
                <a:latin typeface="Arial" charset="0"/>
                <a:cs typeface="Arial" charset="0"/>
              </a:rPr>
              <a:t>Rodent </a:t>
            </a:r>
            <a:r>
              <a:rPr lang="en-US" sz="2200" dirty="0">
                <a:latin typeface="Arial" charset="0"/>
                <a:cs typeface="Arial" charset="0"/>
              </a:rPr>
              <a:t>or computer device?</a:t>
            </a:r>
          </a:p>
          <a:p>
            <a:pPr lvl="1">
              <a:lnSpc>
                <a:spcPct val="90000"/>
              </a:lnSpc>
            </a:pPr>
            <a:r>
              <a:rPr lang="en-US" sz="2200" b="1" dirty="0" smtClean="0">
                <a:latin typeface="Arial" charset="0"/>
                <a:cs typeface="Arial" charset="0"/>
              </a:rPr>
              <a:t>Noise </a:t>
            </a:r>
            <a:r>
              <a:rPr lang="en-US" sz="2200" dirty="0" smtClean="0">
                <a:latin typeface="Arial" charset="0"/>
                <a:cs typeface="Arial" charset="0"/>
              </a:rPr>
              <a:t>– stuff that interferes with communication. It could be background noise or someone who goes on and on and on and never gets to the point.</a:t>
            </a:r>
            <a:endParaRPr lang="en-US" sz="2200" dirty="0">
              <a:latin typeface="Arial" charset="0"/>
              <a:cs typeface="Arial" charset="0"/>
            </a:endParaRPr>
          </a:p>
          <a:p>
            <a:pPr lvl="1">
              <a:lnSpc>
                <a:spcPct val="90000"/>
              </a:lnSpc>
            </a:pPr>
            <a:r>
              <a:rPr lang="en-US" sz="2200" b="1" dirty="0">
                <a:latin typeface="Arial" charset="0"/>
                <a:cs typeface="Arial" charset="0"/>
              </a:rPr>
              <a:t>Nonverbal </a:t>
            </a:r>
            <a:r>
              <a:rPr lang="en-US" sz="2200" b="1" dirty="0" smtClean="0">
                <a:latin typeface="Arial" charset="0"/>
                <a:cs typeface="Arial" charset="0"/>
              </a:rPr>
              <a:t>boundaries </a:t>
            </a:r>
            <a:r>
              <a:rPr lang="en-US" sz="2200" dirty="0" smtClean="0">
                <a:latin typeface="Arial" charset="0"/>
                <a:cs typeface="Arial" charset="0"/>
              </a:rPr>
              <a:t>– your personal space. </a:t>
            </a:r>
            <a:endParaRPr lang="en-US" sz="2200" dirty="0">
              <a:latin typeface="Arial" charset="0"/>
              <a:cs typeface="Arial" charset="0"/>
            </a:endParaRPr>
          </a:p>
          <a:p>
            <a:pPr lvl="1">
              <a:lnSpc>
                <a:spcPct val="90000"/>
              </a:lnSpc>
            </a:pPr>
            <a:r>
              <a:rPr lang="en-US" sz="2200" b="1" dirty="0" smtClean="0">
                <a:latin typeface="Arial" charset="0"/>
                <a:cs typeface="Arial" charset="0"/>
              </a:rPr>
              <a:t>Gestures</a:t>
            </a:r>
            <a:r>
              <a:rPr lang="en-US" sz="2200" dirty="0" smtClean="0">
                <a:latin typeface="Arial" charset="0"/>
                <a:cs typeface="Arial" charset="0"/>
              </a:rPr>
              <a:t> – pointing and waving, crossing arms etc. The test </a:t>
            </a:r>
            <a:r>
              <a:rPr lang="en-US" sz="2200" dirty="0" err="1" smtClean="0">
                <a:latin typeface="Arial" charset="0"/>
                <a:cs typeface="Arial" charset="0"/>
              </a:rPr>
              <a:t>test</a:t>
            </a:r>
            <a:r>
              <a:rPr lang="en-US" sz="2200" dirty="0" smtClean="0">
                <a:latin typeface="Arial" charset="0"/>
                <a:cs typeface="Arial" charset="0"/>
              </a:rPr>
              <a:t> includes “smiling and yelling” under gestures. Go figure.</a:t>
            </a:r>
            <a:endParaRPr lang="en-US" sz="2200"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F6473006-89E9-47AA-B0B8-ACD9691F49A0}" type="slidenum">
              <a:rPr lang="en-US" smtClean="0"/>
              <a:pPr>
                <a:defRPr/>
              </a:pPr>
              <a:t>8</a:t>
            </a:fld>
            <a:endParaRPr lang="en-US" dirty="0"/>
          </a:p>
        </p:txBody>
      </p:sp>
    </p:spTree>
    <p:extLst>
      <p:ext uri="{BB962C8B-B14F-4D97-AF65-F5344CB8AC3E}">
        <p14:creationId xmlns:p14="http://schemas.microsoft.com/office/powerpoint/2010/main" val="188395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p:txBody>
          <a:bodyPr/>
          <a:lstStyle/>
          <a:p>
            <a:r>
              <a:rPr lang="en-US" smtClean="0">
                <a:latin typeface="Arial" charset="0"/>
                <a:cs typeface="Arial" charset="0"/>
              </a:rPr>
              <a:t>Barriers to Communication</a:t>
            </a:r>
          </a:p>
        </p:txBody>
      </p:sp>
      <p:sp>
        <p:nvSpPr>
          <p:cNvPr id="74755" name="Rectangle 3"/>
          <p:cNvSpPr>
            <a:spLocks noGrp="1"/>
          </p:cNvSpPr>
          <p:nvPr>
            <p:ph type="body" sz="half" idx="4294967295"/>
          </p:nvPr>
        </p:nvSpPr>
        <p:spPr>
          <a:xfrm>
            <a:off x="304800" y="1600200"/>
            <a:ext cx="5486400" cy="4525963"/>
          </a:xfrm>
        </p:spPr>
        <p:txBody>
          <a:bodyPr/>
          <a:lstStyle/>
          <a:p>
            <a:pPr>
              <a:lnSpc>
                <a:spcPct val="80000"/>
              </a:lnSpc>
            </a:pPr>
            <a:r>
              <a:rPr lang="en-US" sz="1600" dirty="0" smtClean="0">
                <a:latin typeface="Arial" charset="0"/>
                <a:cs typeface="Arial" charset="0"/>
              </a:rPr>
              <a:t>Jargon</a:t>
            </a:r>
          </a:p>
          <a:p>
            <a:pPr lvl="1">
              <a:lnSpc>
                <a:spcPct val="80000"/>
              </a:lnSpc>
            </a:pPr>
            <a:r>
              <a:rPr lang="en-US" sz="1600" dirty="0" smtClean="0">
                <a:latin typeface="Arial" charset="0"/>
                <a:cs typeface="Arial" charset="0"/>
              </a:rPr>
              <a:t>the language peculiar to a particular trade, profession, or group </a:t>
            </a:r>
          </a:p>
          <a:p>
            <a:pPr lvl="2">
              <a:lnSpc>
                <a:spcPct val="80000"/>
              </a:lnSpc>
            </a:pPr>
            <a:r>
              <a:rPr lang="en-US" sz="1600" dirty="0" smtClean="0">
                <a:latin typeface="Arial" charset="0"/>
                <a:cs typeface="Arial" charset="0"/>
              </a:rPr>
              <a:t>Like “outside the box” from advertising or “in the weeds” from foodservice.</a:t>
            </a:r>
          </a:p>
          <a:p>
            <a:pPr>
              <a:lnSpc>
                <a:spcPct val="80000"/>
              </a:lnSpc>
            </a:pPr>
            <a:r>
              <a:rPr lang="en-US" sz="1600" dirty="0" smtClean="0">
                <a:latin typeface="Arial" charset="0"/>
                <a:cs typeface="Arial" charset="0"/>
              </a:rPr>
              <a:t>Slang</a:t>
            </a:r>
          </a:p>
          <a:p>
            <a:pPr lvl="1">
              <a:lnSpc>
                <a:spcPct val="80000"/>
              </a:lnSpc>
            </a:pPr>
            <a:r>
              <a:rPr lang="en-US" sz="1600" dirty="0" smtClean="0">
                <a:latin typeface="Arial" charset="0"/>
                <a:cs typeface="Arial" charset="0"/>
              </a:rPr>
              <a:t>the use of words and expressions that are not considered standard  </a:t>
            </a:r>
          </a:p>
          <a:p>
            <a:pPr lvl="1">
              <a:lnSpc>
                <a:spcPct val="80000"/>
              </a:lnSpc>
            </a:pPr>
            <a:r>
              <a:rPr lang="en-US" sz="1600" dirty="0" smtClean="0">
                <a:latin typeface="Arial" charset="0"/>
                <a:cs typeface="Arial" charset="0"/>
              </a:rPr>
              <a:t>“</a:t>
            </a:r>
            <a:r>
              <a:rPr lang="en-US" sz="1600" dirty="0" err="1" smtClean="0">
                <a:latin typeface="Arial" charset="0"/>
                <a:cs typeface="Arial" charset="0"/>
              </a:rPr>
              <a:t>ain’t</a:t>
            </a:r>
            <a:r>
              <a:rPr lang="en-US" sz="1600" dirty="0" smtClean="0">
                <a:latin typeface="Arial" charset="0"/>
                <a:cs typeface="Arial" charset="0"/>
              </a:rPr>
              <a:t>, what’s up, </a:t>
            </a:r>
            <a:r>
              <a:rPr lang="en-US" sz="1600" dirty="0" err="1" smtClean="0">
                <a:latin typeface="Arial" charset="0"/>
                <a:cs typeface="Arial" charset="0"/>
              </a:rPr>
              <a:t>whaddayaknow</a:t>
            </a:r>
            <a:r>
              <a:rPr lang="en-US" sz="1600" dirty="0" smtClean="0">
                <a:latin typeface="Arial" charset="0"/>
                <a:cs typeface="Arial" charset="0"/>
              </a:rPr>
              <a:t>”</a:t>
            </a:r>
          </a:p>
          <a:p>
            <a:pPr>
              <a:lnSpc>
                <a:spcPct val="80000"/>
              </a:lnSpc>
            </a:pPr>
            <a:r>
              <a:rPr lang="en-US" sz="1600" dirty="0" smtClean="0">
                <a:latin typeface="Arial" charset="0"/>
                <a:cs typeface="Arial" charset="0"/>
              </a:rPr>
              <a:t>Tone of message</a:t>
            </a:r>
          </a:p>
          <a:p>
            <a:pPr lvl="1">
              <a:lnSpc>
                <a:spcPct val="80000"/>
              </a:lnSpc>
            </a:pPr>
            <a:r>
              <a:rPr lang="en-US" sz="1600" dirty="0" smtClean="0">
                <a:latin typeface="Arial" charset="0"/>
                <a:cs typeface="Arial" charset="0"/>
              </a:rPr>
              <a:t>Tone is the feeling that can be heard in your voice.</a:t>
            </a:r>
          </a:p>
          <a:p>
            <a:pPr lvl="1">
              <a:lnSpc>
                <a:spcPct val="80000"/>
              </a:lnSpc>
            </a:pPr>
            <a:r>
              <a:rPr lang="en-US" sz="1600" dirty="0" smtClean="0">
                <a:latin typeface="Arial" charset="0"/>
                <a:cs typeface="Arial" charset="0"/>
              </a:rPr>
              <a:t>Avoid negativity and sarcasm to sound sincere</a:t>
            </a:r>
          </a:p>
          <a:p>
            <a:pPr>
              <a:lnSpc>
                <a:spcPct val="80000"/>
              </a:lnSpc>
            </a:pPr>
            <a:r>
              <a:rPr lang="en-US" sz="1600" dirty="0" smtClean="0">
                <a:latin typeface="Arial" charset="0"/>
                <a:cs typeface="Arial" charset="0"/>
              </a:rPr>
              <a:t>Clarity (the most important part of a message)</a:t>
            </a:r>
          </a:p>
          <a:p>
            <a:pPr lvl="1">
              <a:lnSpc>
                <a:spcPct val="80000"/>
              </a:lnSpc>
            </a:pPr>
            <a:r>
              <a:rPr lang="en-US" sz="1600" dirty="0" smtClean="0">
                <a:latin typeface="Arial" charset="0"/>
                <a:cs typeface="Arial" charset="0"/>
              </a:rPr>
              <a:t>“I can’t recommend this dish too highly.” Does this make sense. Just say – “I recommend this dish highly; it’s my favorite.”</a:t>
            </a:r>
          </a:p>
          <a:p>
            <a:pPr>
              <a:lnSpc>
                <a:spcPct val="80000"/>
              </a:lnSpc>
            </a:pPr>
            <a:r>
              <a:rPr lang="en-US" sz="1600" dirty="0" smtClean="0">
                <a:latin typeface="Arial" charset="0"/>
                <a:cs typeface="Arial" charset="0"/>
              </a:rPr>
              <a:t>Assumptions (can get you in trouble)</a:t>
            </a:r>
          </a:p>
          <a:p>
            <a:pPr lvl="1">
              <a:lnSpc>
                <a:spcPct val="80000"/>
              </a:lnSpc>
            </a:pPr>
            <a:r>
              <a:rPr lang="en-US" sz="1600" dirty="0" smtClean="0">
                <a:latin typeface="Arial" charset="0"/>
                <a:cs typeface="Arial" charset="0"/>
              </a:rPr>
              <a:t>Assuming that someone knows how to solve the problem</a:t>
            </a:r>
          </a:p>
        </p:txBody>
      </p:sp>
      <p:pic>
        <p:nvPicPr>
          <p:cNvPr id="74758" name="Picture 6" descr="Effective%20Communication%20Barriers%20and%20Strategies"/>
          <p:cNvPicPr>
            <a:picLocks noChangeAspect="1" noChangeArrowheads="1"/>
          </p:cNvPicPr>
          <p:nvPr/>
        </p:nvPicPr>
        <p:blipFill>
          <a:blip r:embed="rId2" cstate="print"/>
          <a:srcRect/>
          <a:stretch>
            <a:fillRect/>
          </a:stretch>
        </p:blipFill>
        <p:spPr bwMode="auto">
          <a:xfrm>
            <a:off x="5943600" y="1676400"/>
            <a:ext cx="3099716" cy="2462213"/>
          </a:xfrm>
          <a:prstGeom prst="rect">
            <a:avLst/>
          </a:prstGeom>
          <a:noFill/>
        </p:spPr>
      </p:pic>
      <p:sp>
        <p:nvSpPr>
          <p:cNvPr id="2" name="TextBox 1"/>
          <p:cNvSpPr txBox="1"/>
          <p:nvPr/>
        </p:nvSpPr>
        <p:spPr>
          <a:xfrm>
            <a:off x="6096000" y="4191000"/>
            <a:ext cx="2819400" cy="2019014"/>
          </a:xfrm>
          <a:prstGeom prst="rect">
            <a:avLst/>
          </a:prstGeom>
          <a:noFill/>
          <a:ln w="9525">
            <a:solidFill>
              <a:schemeClr val="tx1"/>
            </a:solidFill>
          </a:ln>
        </p:spPr>
        <p:txBody>
          <a:bodyPr wrap="square" rtlCol="0">
            <a:spAutoFit/>
          </a:bodyPr>
          <a:lstStyle/>
          <a:p>
            <a:pPr>
              <a:lnSpc>
                <a:spcPct val="80000"/>
              </a:lnSpc>
            </a:pPr>
            <a:r>
              <a:rPr lang="en-US" sz="1400" dirty="0"/>
              <a:t>Cultural differences</a:t>
            </a:r>
          </a:p>
          <a:p>
            <a:pPr lvl="1">
              <a:lnSpc>
                <a:spcPct val="80000"/>
              </a:lnSpc>
            </a:pPr>
            <a:r>
              <a:rPr lang="en-US" sz="1200" dirty="0" smtClean="0"/>
              <a:t>Biscuits can be a: </a:t>
            </a:r>
            <a:endParaRPr lang="en-US" sz="1200" dirty="0"/>
          </a:p>
          <a:p>
            <a:pPr lvl="2">
              <a:lnSpc>
                <a:spcPct val="80000"/>
              </a:lnSpc>
            </a:pPr>
            <a:r>
              <a:rPr lang="en-US" sz="1400" dirty="0"/>
              <a:t>Bread, Cracker, or Cookie</a:t>
            </a:r>
          </a:p>
          <a:p>
            <a:pPr>
              <a:lnSpc>
                <a:spcPct val="80000"/>
              </a:lnSpc>
            </a:pPr>
            <a:r>
              <a:rPr lang="en-US" sz="1400" dirty="0"/>
              <a:t>Prejudices and biases</a:t>
            </a:r>
          </a:p>
          <a:p>
            <a:pPr lvl="1">
              <a:lnSpc>
                <a:spcPct val="80000"/>
              </a:lnSpc>
            </a:pPr>
            <a:r>
              <a:rPr lang="en-US" sz="1200" dirty="0"/>
              <a:t>Preconceived idea about a specific group.</a:t>
            </a:r>
          </a:p>
          <a:p>
            <a:pPr lvl="2">
              <a:lnSpc>
                <a:spcPct val="80000"/>
              </a:lnSpc>
            </a:pPr>
            <a:r>
              <a:rPr lang="en-US" sz="1400" dirty="0"/>
              <a:t>“Teenagers are lazy.”</a:t>
            </a:r>
          </a:p>
          <a:p>
            <a:pPr lvl="2">
              <a:lnSpc>
                <a:spcPct val="80000"/>
              </a:lnSpc>
            </a:pPr>
            <a:r>
              <a:rPr lang="en-US" sz="1400" dirty="0"/>
              <a:t>“Older people are computer illiterate.”</a:t>
            </a:r>
          </a:p>
          <a:p>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14473</TotalTime>
  <Words>2065</Words>
  <Application>Microsoft Macintosh PowerPoint</Application>
  <PresentationFormat>On-screen Show (4:3)</PresentationFormat>
  <Paragraphs>313</Paragraphs>
  <Slides>28</Slides>
  <Notes>11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The Process of Communication</vt:lpstr>
      <vt:lpstr>The Process of Communication</vt:lpstr>
      <vt:lpstr>The Process of Communication</vt:lpstr>
      <vt:lpstr>The Process of Communication</vt:lpstr>
      <vt:lpstr>Barriers to Communication</vt:lpstr>
      <vt:lpstr>Barriers to Communication</vt:lpstr>
      <vt:lpstr>Communication</vt:lpstr>
      <vt:lpstr>Barriers to Communication</vt:lpstr>
      <vt:lpstr>Personal Characteristics That Affect Communication Skills</vt:lpstr>
      <vt:lpstr>Personal Characteristics That Affect Communication Skills</vt:lpstr>
      <vt:lpstr>Effective Listening</vt:lpstr>
      <vt:lpstr>Effective Listening</vt:lpstr>
      <vt:lpstr>Effective Speaking</vt:lpstr>
      <vt:lpstr>Effective Speaking</vt:lpstr>
      <vt:lpstr>Effective Telephone Skills</vt:lpstr>
      <vt:lpstr>Effective Telephone Skills</vt:lpstr>
      <vt:lpstr>Effective Telephone Skills</vt:lpstr>
      <vt:lpstr>Effective Writing</vt:lpstr>
      <vt:lpstr>Effective Writing</vt:lpstr>
      <vt:lpstr>Effective Writing</vt:lpstr>
      <vt:lpstr>Effective Writing</vt:lpstr>
      <vt:lpstr>Organizational Communication</vt:lpstr>
      <vt:lpstr>Organizational Communication</vt:lpstr>
      <vt:lpstr>Interpersonal Communication</vt:lpstr>
      <vt:lpstr>Interpersonal Communication</vt:lpstr>
      <vt:lpstr>Interpersonal Communication</vt:lpstr>
      <vt:lpstr>Random stuff on the test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Schwartz</dc:creator>
  <cp:lastModifiedBy>Raean Lane</cp:lastModifiedBy>
  <cp:revision>1228</cp:revision>
  <dcterms:created xsi:type="dcterms:W3CDTF">2009-09-15T22:22:03Z</dcterms:created>
  <dcterms:modified xsi:type="dcterms:W3CDTF">2014-09-02T02:37:20Z</dcterms:modified>
</cp:coreProperties>
</file>