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60" r:id="rId5"/>
    <p:sldId id="261" r:id="rId6"/>
    <p:sldId id="514" r:id="rId7"/>
    <p:sldId id="262" r:id="rId8"/>
    <p:sldId id="516" r:id="rId9"/>
    <p:sldId id="515" r:id="rId10"/>
    <p:sldId id="517" r:id="rId11"/>
    <p:sldId id="263" r:id="rId12"/>
    <p:sldId id="264" r:id="rId13"/>
    <p:sldId id="518" r:id="rId14"/>
    <p:sldId id="265" r:id="rId15"/>
    <p:sldId id="519" r:id="rId16"/>
    <p:sldId id="266" r:id="rId17"/>
    <p:sldId id="520" r:id="rId18"/>
    <p:sldId id="267" r:id="rId19"/>
    <p:sldId id="268" r:id="rId20"/>
    <p:sldId id="521" r:id="rId21"/>
    <p:sldId id="522" r:id="rId22"/>
    <p:sldId id="513" r:id="rId23"/>
    <p:sldId id="523" r:id="rId24"/>
    <p:sldId id="271" r:id="rId25"/>
    <p:sldId id="272" r:id="rId26"/>
    <p:sldId id="270" r:id="rId27"/>
    <p:sldId id="273" r:id="rId28"/>
    <p:sldId id="274" r:id="rId29"/>
    <p:sldId id="275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524" r:id="rId38"/>
    <p:sldId id="512" r:id="rId39"/>
    <p:sldId id="285" r:id="rId40"/>
    <p:sldId id="286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66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9382" autoAdjust="0"/>
  </p:normalViewPr>
  <p:slideViewPr>
    <p:cSldViewPr>
      <p:cViewPr varScale="1">
        <p:scale>
          <a:sx n="92" d="100"/>
          <a:sy n="92" d="100"/>
        </p:scale>
        <p:origin x="-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notesViewPr>
    <p:cSldViewPr>
      <p:cViewPr varScale="1">
        <p:scale>
          <a:sx n="94" d="100"/>
          <a:sy n="94" d="100"/>
        </p:scale>
        <p:origin x="-259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09C2B8-AB79-4E72-9580-9E287F21010F}" type="datetimeFigureOut">
              <a:rPr lang="en-US"/>
              <a:pPr>
                <a:defRPr/>
              </a:pPr>
              <a:t>9/1/14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A0E5D-B216-4AC9-BA8E-51E5BC7BA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10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E657AE-53FC-4AAC-9D50-8B4AFEE7E497}" type="datetimeFigureOut">
              <a:rPr lang="en-US"/>
              <a:pPr>
                <a:defRPr/>
              </a:pPr>
              <a:t>9/1/14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A2C205-27AA-4A14-AF0A-288333BB5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84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DA060-00F7-4D27-AE1F-5FB789E3FC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419E9-A57B-4FA7-AD4D-2E12DBFBD93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53202-E595-4426-8ABB-D4E8642DE25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CCC718-853D-4E7D-AA2F-1453DF3CF90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EE485-E7E8-4E90-8F2F-C5462F95D36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DF95A6-8E2E-4DC2-9F64-1017A01DC67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957400-D7D1-4D52-99EB-9CA76015146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82CD1-DB84-4A76-BA45-35EF17B0B86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4191000" y="6356350"/>
            <a:ext cx="4953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© Copyright 2011 by the National Restaurant Association Educational Foundation (NRAEF) and published by Pearson Education, Inc. 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evel 6"/>
          <p:cNvSpPr/>
          <p:nvPr userDrawn="1"/>
        </p:nvSpPr>
        <p:spPr>
          <a:xfrm>
            <a:off x="484262" y="6404360"/>
            <a:ext cx="626692" cy="398092"/>
          </a:xfrm>
          <a:prstGeom prst="bevel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9900"/>
                </a:solidFill>
              </a:defRPr>
            </a:lvl1pPr>
          </a:lstStyle>
          <a:p>
            <a:pPr>
              <a:defRPr/>
            </a:pPr>
            <a:fld id="{70AF77BE-D584-4A34-9E9E-82691282E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evel 7"/>
          <p:cNvSpPr/>
          <p:nvPr userDrawn="1"/>
        </p:nvSpPr>
        <p:spPr>
          <a:xfrm>
            <a:off x="484262" y="6404360"/>
            <a:ext cx="626692" cy="398092"/>
          </a:xfrm>
          <a:prstGeom prst="bevel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1524000"/>
            <a:ext cx="8229600" cy="761999"/>
          </a:xfrm>
        </p:spPr>
        <p:txBody>
          <a:bodyPr>
            <a:normAutofit/>
          </a:bodyPr>
          <a:lstStyle>
            <a:lvl1pPr marL="1588" indent="-1588">
              <a:buNone/>
              <a:defRPr sz="2000"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9900"/>
                </a:solidFill>
              </a:defRPr>
            </a:lvl1pPr>
          </a:lstStyle>
          <a:p>
            <a:pPr>
              <a:defRPr/>
            </a:pPr>
            <a:fld id="{3D2470B9-DE12-4EA5-9F45-B0FCD601E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evel 7"/>
          <p:cNvSpPr/>
          <p:nvPr userDrawn="1"/>
        </p:nvSpPr>
        <p:spPr>
          <a:xfrm>
            <a:off x="484262" y="6404360"/>
            <a:ext cx="626692" cy="398092"/>
          </a:xfrm>
          <a:prstGeom prst="bevel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20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98B2E1-4B70-4BCC-ADF7-8E0F50FAD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evel 5"/>
          <p:cNvSpPr/>
          <p:nvPr userDrawn="1"/>
        </p:nvSpPr>
        <p:spPr>
          <a:xfrm>
            <a:off x="484262" y="6404360"/>
            <a:ext cx="626692" cy="398092"/>
          </a:xfrm>
          <a:prstGeom prst="bevel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8637-E0C7-481F-83A8-E584D543D6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7"/>
          <p:cNvSpPr/>
          <p:nvPr userDrawn="1"/>
        </p:nvSpPr>
        <p:spPr>
          <a:xfrm>
            <a:off x="484262" y="6404360"/>
            <a:ext cx="626692" cy="398092"/>
          </a:xfrm>
          <a:prstGeom prst="bevel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C301-1994-4857-A981-E284BB4500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7"/>
          <p:cNvSpPr/>
          <p:nvPr userDrawn="1"/>
        </p:nvSpPr>
        <p:spPr>
          <a:xfrm>
            <a:off x="484262" y="6404360"/>
            <a:ext cx="626692" cy="398092"/>
          </a:xfrm>
          <a:prstGeom prst="bevel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E4B7-13EA-48E2-9D86-26018ACA3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evel 7"/>
          <p:cNvSpPr/>
          <p:nvPr userDrawn="1"/>
        </p:nvSpPr>
        <p:spPr>
          <a:xfrm>
            <a:off x="484262" y="6404360"/>
            <a:ext cx="626692" cy="398092"/>
          </a:xfrm>
          <a:prstGeom prst="bevel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63FB-9467-4CAF-BCDE-5BA7ABE80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6"/>
          <p:cNvSpPr/>
          <p:nvPr userDrawn="1"/>
        </p:nvSpPr>
        <p:spPr>
          <a:xfrm>
            <a:off x="484262" y="6404360"/>
            <a:ext cx="626692" cy="398092"/>
          </a:xfrm>
          <a:prstGeom prst="bevel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7AA8-F347-4AA6-B70B-51A817427F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CF0D81-020E-4BE4-AE8D-4D2CE7D74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228600"/>
            <a:ext cx="8229600" cy="0"/>
          </a:xfrm>
          <a:prstGeom prst="line">
            <a:avLst/>
          </a:prstGeom>
          <a:ln w="1016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1013" y="6332538"/>
            <a:ext cx="82296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66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3Efq-aNBkvc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gtv.com/video/delmonicos-video/index.html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youtu.be/bd_A2Owv92U?t=1m39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hulu.com/watch/2807/saturday-night-live-zagats-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4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3rVofL7t_2Q" TargetMode="External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365875"/>
            <a:ext cx="1295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449580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9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990000"/>
                </a:solidFill>
              </a:rPr>
              <a:t>Chapter 1</a:t>
            </a:r>
            <a:r>
              <a:rPr lang="en-US" sz="3600">
                <a:solidFill>
                  <a:srgbClr val="990000"/>
                </a:solidFill>
              </a:rPr>
              <a:t> </a:t>
            </a:r>
          </a:p>
          <a:p>
            <a:pPr>
              <a:spcBef>
                <a:spcPts val="9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US" sz="3600">
                <a:solidFill>
                  <a:srgbClr val="990000"/>
                </a:solidFill>
              </a:rPr>
              <a:t>Welcome to the Restaurant and Foodservice Industry</a:t>
            </a:r>
          </a:p>
          <a:p>
            <a:pPr>
              <a:spcBef>
                <a:spcPct val="50000"/>
              </a:spcBef>
            </a:pPr>
            <a:endParaRPr lang="en-US" sz="3600">
              <a:solidFill>
                <a:srgbClr val="990000"/>
              </a:solidFill>
            </a:endParaRPr>
          </a:p>
        </p:txBody>
      </p:sp>
      <p:pic>
        <p:nvPicPr>
          <p:cNvPr id="11268" name="Picture 7" descr="chefs-women-5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09800"/>
            <a:ext cx="357187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The History of Hospitality</a:t>
            </a:r>
            <a:br>
              <a:rPr lang="en-US" sz="3600" smtClean="0">
                <a:latin typeface="Arial" charset="0"/>
                <a:cs typeface="Arial" charset="0"/>
              </a:rPr>
            </a:br>
            <a:r>
              <a:rPr lang="en-US" sz="3600" smtClean="0">
                <a:latin typeface="Arial" charset="0"/>
                <a:cs typeface="Arial" charset="0"/>
              </a:rPr>
              <a:t>and Foodservice (cont.)</a:t>
            </a:r>
          </a:p>
        </p:txBody>
      </p:sp>
      <p:sp>
        <p:nvSpPr>
          <p:cNvPr id="20483" name="Rectangle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600" smtClean="0">
              <a:latin typeface="Arial" charset="0"/>
              <a:cs typeface="Arial" charset="0"/>
            </a:endParaRPr>
          </a:p>
        </p:txBody>
      </p:sp>
      <p:sp>
        <p:nvSpPr>
          <p:cNvPr id="2048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In 1765,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a man named Boulanger began serving hot soups called </a:t>
            </a:r>
            <a:r>
              <a:rPr lang="en-US" sz="1400" i="1" smtClean="0">
                <a:latin typeface="Arial" charset="0"/>
                <a:cs typeface="Arial" charset="0"/>
              </a:rPr>
              <a:t>restaurers</a:t>
            </a:r>
            <a:r>
              <a:rPr lang="en-US" sz="1400" smtClean="0">
                <a:latin typeface="Arial" charset="0"/>
                <a:cs typeface="Arial" charset="0"/>
              </a:rPr>
              <a:t> (meaning restoratives) for their health-restoring properties.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He called his café a </a:t>
            </a:r>
            <a:r>
              <a:rPr lang="en-US" sz="1400" i="1" smtClean="0">
                <a:latin typeface="Arial" charset="0"/>
                <a:cs typeface="Arial" charset="0"/>
              </a:rPr>
              <a:t>restorante</a:t>
            </a:r>
            <a:r>
              <a:rPr lang="en-US" sz="1400" smtClean="0">
                <a:latin typeface="Arial" charset="0"/>
                <a:cs typeface="Arial" charset="0"/>
              </a:rPr>
              <a:t>, the origin of our modern word </a:t>
            </a:r>
            <a:r>
              <a:rPr lang="en-US" sz="1400" b="1" smtClean="0">
                <a:latin typeface="Arial" charset="0"/>
                <a:cs typeface="Arial" charset="0"/>
              </a:rPr>
              <a:t>restaurant</a:t>
            </a:r>
            <a:r>
              <a:rPr lang="en-US" sz="1400" smtClean="0"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French Revolution</a:t>
            </a:r>
          </a:p>
          <a:p>
            <a:pPr lvl="1">
              <a:lnSpc>
                <a:spcPct val="9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Once over, large numbers of cooks and other guild members found themselves unemployed.</a:t>
            </a:r>
          </a:p>
          <a:p>
            <a:pPr lvl="1">
              <a:lnSpc>
                <a:spcPct val="9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They followed Boulanger’s example and began opening restaurants of their own.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Within 30 years, Paris had over 500 restaurants serving meals.</a:t>
            </a:r>
          </a:p>
          <a:p>
            <a:pPr lvl="3">
              <a:lnSpc>
                <a:spcPct val="9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Dining out on a large scale is born!</a:t>
            </a:r>
          </a:p>
        </p:txBody>
      </p:sp>
      <p:pic>
        <p:nvPicPr>
          <p:cNvPr id="20485" name="Picture 8" descr="1700s-la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28575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History of Hospitality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and Foodservice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30A108-7E7A-4362-93AB-69D8F5638EF4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1.1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sp>
        <p:nvSpPr>
          <p:cNvPr id="21510" name="Content Placeholder 9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sz="1600" i="1" smtClean="0">
                <a:latin typeface="Arial" charset="0"/>
                <a:cs typeface="Arial" charset="0"/>
              </a:rPr>
              <a:t>Colonial North America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As people immigrated to the New World, cities along the East Coast grew.</a:t>
            </a:r>
          </a:p>
          <a:p>
            <a:pPr lvl="2" eaLnBrk="1" hangingPunct="1"/>
            <a:r>
              <a:rPr lang="en-US" sz="1800" smtClean="0">
                <a:latin typeface="Arial" charset="0"/>
                <a:cs typeface="Arial" charset="0"/>
              </a:rPr>
              <a:t>Boston and New York became major centers of trade.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As early as 1634, an inn in Boston called Cole’s offered food and lodging to travelers.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Very few early-colonial Americans ever traveled or dined out.</a:t>
            </a:r>
          </a:p>
          <a:p>
            <a:pPr lvl="2" eaLnBrk="1" hangingPunct="1"/>
            <a:r>
              <a:rPr lang="en-US" sz="1800" smtClean="0">
                <a:latin typeface="Arial" charset="0"/>
                <a:cs typeface="Arial" charset="0"/>
              </a:rPr>
              <a:t>Didn’t travel more than 25 miles from home once settled. </a:t>
            </a:r>
          </a:p>
          <a:p>
            <a:pPr lvl="2" eaLnBrk="1" hangingPunct="1"/>
            <a:r>
              <a:rPr lang="en-US" sz="1800" smtClean="0">
                <a:latin typeface="Arial" charset="0"/>
                <a:cs typeface="Arial" charset="0"/>
              </a:rPr>
              <a:t>Those people who did travel, stayed at inns, </a:t>
            </a:r>
          </a:p>
          <a:p>
            <a:pPr lvl="3" eaLnBrk="1" hangingPunct="1"/>
            <a:r>
              <a:rPr lang="en-US" sz="1600" smtClean="0">
                <a:latin typeface="Arial" charset="0"/>
                <a:cs typeface="Arial" charset="0"/>
              </a:rPr>
              <a:t>often sleeping together in the same large room and even sharing a single bed. </a:t>
            </a:r>
          </a:p>
          <a:p>
            <a:pPr lvl="3" eaLnBrk="1" hangingPunct="1"/>
            <a:r>
              <a:rPr lang="en-US" sz="1600" smtClean="0">
                <a:latin typeface="Arial" charset="0"/>
                <a:cs typeface="Arial" charset="0"/>
              </a:rPr>
              <a:t>If travelers arrived after dinner had been served, they would have to go without.</a:t>
            </a:r>
          </a:p>
          <a:p>
            <a:pPr lvl="4" eaLnBrk="1" hangingPunct="1"/>
            <a:r>
              <a:rPr lang="en-US" sz="1600" smtClean="0">
                <a:latin typeface="Arial" charset="0"/>
                <a:cs typeface="Arial" charset="0"/>
              </a:rPr>
              <a:t>1794—The City Hotel, first building in the US designed specifically as a hotel.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873370" y="1532626"/>
            <a:ext cx="53816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2938" y="30163"/>
            <a:ext cx="2122487" cy="1417637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History of Hospitality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and Foodservice (cont.)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B99533-4ED6-4ED2-B14D-C95F0421AD4B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1.1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sp>
        <p:nvSpPr>
          <p:cNvPr id="22534" name="Content Placeholder 9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sz="2000" i="1" smtClean="0">
                <a:latin typeface="Arial" charset="0"/>
                <a:cs typeface="Arial" charset="0"/>
              </a:rPr>
              <a:t>The Industrial Revolution:</a:t>
            </a:r>
          </a:p>
          <a:p>
            <a:pPr lvl="1" eaLnBrk="1" hangingPunct="1"/>
            <a:r>
              <a:rPr lang="en-US" sz="1900" smtClean="0">
                <a:latin typeface="Arial" charset="0"/>
                <a:cs typeface="Arial" charset="0"/>
              </a:rPr>
              <a:t>During the Industrial Revolution, people moved to the city to find work in the growing number of factories to earn a better living.</a:t>
            </a:r>
          </a:p>
          <a:p>
            <a:pPr lvl="2" eaLnBrk="1" hangingPunct="1"/>
            <a:r>
              <a:rPr lang="en-US" sz="1900" smtClean="0">
                <a:latin typeface="Arial" charset="0"/>
                <a:cs typeface="Arial" charset="0"/>
                <a:hlinkClick r:id="rId3"/>
              </a:rPr>
              <a:t>Industrial Revolution</a:t>
            </a:r>
            <a:endParaRPr lang="en-US" sz="190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1900" smtClean="0">
                <a:latin typeface="Arial" charset="0"/>
                <a:cs typeface="Arial" charset="0"/>
              </a:rPr>
              <a:t>People needed to live close enough to the factory to walk to work, go home for lunch, and leave again for dinner.</a:t>
            </a:r>
          </a:p>
          <a:p>
            <a:pPr lvl="2" eaLnBrk="1" hangingPunct="1"/>
            <a:r>
              <a:rPr lang="en-US" sz="2100" smtClean="0">
                <a:latin typeface="Arial" charset="0"/>
                <a:cs typeface="Arial" charset="0"/>
              </a:rPr>
              <a:t>Invention of diners.</a:t>
            </a:r>
          </a:p>
          <a:p>
            <a:pPr lvl="1" eaLnBrk="1" hangingPunct="1"/>
            <a:r>
              <a:rPr lang="en-US" sz="1900" smtClean="0">
                <a:latin typeface="Arial" charset="0"/>
                <a:cs typeface="Arial" charset="0"/>
              </a:rPr>
              <a:t>As cities became business hubs, dining and lodging establishments opened up to serve the needs of workers and employers.</a:t>
            </a:r>
          </a:p>
          <a:p>
            <a:pPr lvl="1" eaLnBrk="1" hangingPunct="1"/>
            <a:r>
              <a:rPr lang="en-US" sz="1900" smtClean="0">
                <a:latin typeface="Arial" charset="0"/>
                <a:cs typeface="Arial" charset="0"/>
              </a:rPr>
              <a:t>With the invention of the railroad in 1825, inns, taverns, and foodservice facilities located near railway stations began to grow.</a:t>
            </a:r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5313" y="1524000"/>
            <a:ext cx="53943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3813"/>
            <a:ext cx="1500188" cy="1893887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The History of Hospitality</a:t>
            </a:r>
            <a:br>
              <a:rPr lang="en-US" sz="3600" smtClean="0">
                <a:latin typeface="Arial" charset="0"/>
                <a:cs typeface="Arial" charset="0"/>
              </a:rPr>
            </a:br>
            <a:r>
              <a:rPr lang="en-US" sz="3600" smtClean="0">
                <a:latin typeface="Arial" charset="0"/>
                <a:cs typeface="Arial" charset="0"/>
              </a:rPr>
              <a:t>and Foodservice (cont.)</a:t>
            </a:r>
          </a:p>
        </p:txBody>
      </p:sp>
      <p:sp>
        <p:nvSpPr>
          <p:cNvPr id="23555" name="Rectangle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2355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sz="2000" smtClean="0">
                <a:latin typeface="Arial" charset="0"/>
                <a:cs typeface="Arial" charset="0"/>
              </a:rPr>
              <a:t>Did You Know…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Scientific Revolution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Louis Pasteur</a:t>
            </a:r>
          </a:p>
          <a:p>
            <a:pPr lvl="2"/>
            <a:r>
              <a:rPr lang="en-US" sz="2000" smtClean="0">
                <a:latin typeface="Arial" charset="0"/>
                <a:cs typeface="Arial" charset="0"/>
              </a:rPr>
              <a:t>Pasteurization</a:t>
            </a:r>
          </a:p>
          <a:p>
            <a:pPr lvl="3"/>
            <a:r>
              <a:rPr lang="en-US" sz="1800" smtClean="0">
                <a:latin typeface="Arial" charset="0"/>
                <a:cs typeface="Arial" charset="0"/>
              </a:rPr>
              <a:t>Made milk safer to drink by heating it to a certain temperature to destroy harmful bacteria.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Nicolas Appert</a:t>
            </a:r>
          </a:p>
          <a:p>
            <a:pPr lvl="2"/>
            <a:r>
              <a:rPr lang="en-US" sz="2000" smtClean="0">
                <a:latin typeface="Arial" charset="0"/>
                <a:cs typeface="Arial" charset="0"/>
              </a:rPr>
              <a:t>Canning</a:t>
            </a:r>
          </a:p>
          <a:p>
            <a:pPr lvl="3"/>
            <a:r>
              <a:rPr lang="en-US" sz="1800" smtClean="0">
                <a:latin typeface="Arial" charset="0"/>
                <a:cs typeface="Arial" charset="0"/>
              </a:rPr>
              <a:t>Found a way to keep food fresh and safe to eat</a:t>
            </a:r>
          </a:p>
        </p:txBody>
      </p:sp>
      <p:pic>
        <p:nvPicPr>
          <p:cNvPr id="23557" name="Picture 6" descr="220px-Tableau_Louis_Past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0955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nicolas-appert-3-siz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352800"/>
            <a:ext cx="21717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History of Hospitality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and Foodservice (cont.)</a:t>
            </a:r>
          </a:p>
        </p:txBody>
      </p:sp>
      <p:sp>
        <p:nvSpPr>
          <p:cNvPr id="24579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i="1" smtClean="0">
                <a:latin typeface="Arial" charset="0"/>
                <a:cs typeface="Arial" charset="0"/>
              </a:rPr>
              <a:t>The Gilded 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>
                <a:latin typeface="Arial" charset="0"/>
                <a:cs typeface="Arial" charset="0"/>
              </a:rPr>
              <a:t>The idea of a less valuable product lightly covered with gold.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smtClean="0">
                <a:latin typeface="Arial" charset="0"/>
                <a:cs typeface="Arial" charset="0"/>
              </a:rPr>
              <a:t>Socially:  Workers were subjected to long hours at low wages while the profits for the owners continued to rise.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>
                <a:latin typeface="Arial" charset="0"/>
                <a:cs typeface="Arial" charset="0"/>
              </a:rPr>
              <a:t>In the late nineteenth century, when high society dined out, they did so in style so that they could be seen in elegant surroundings.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smtClean="0">
                <a:latin typeface="Arial" charset="0"/>
                <a:cs typeface="Arial" charset="0"/>
                <a:hlinkClick r:id="rId3"/>
              </a:rPr>
              <a:t>Delmonico's</a:t>
            </a:r>
            <a:endParaRPr lang="en-US" sz="1700" smtClean="0">
              <a:latin typeface="Arial" charset="0"/>
              <a:cs typeface="Arial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sz="1500" smtClean="0">
                <a:latin typeface="Arial" charset="0"/>
                <a:cs typeface="Arial" charset="0"/>
              </a:rPr>
              <a:t>Dinners of up to 18 courses were not uncommon!</a:t>
            </a:r>
          </a:p>
        </p:txBody>
      </p:sp>
      <p:sp>
        <p:nvSpPr>
          <p:cNvPr id="24580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9D7264-0E9A-4317-8525-3174702AF808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1.1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14600"/>
            <a:ext cx="3444875" cy="2514600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4585" name="Line 11"/>
          <p:cNvSpPr>
            <a:spLocks noChangeShapeType="1"/>
          </p:cNvSpPr>
          <p:nvPr/>
        </p:nvSpPr>
        <p:spPr bwMode="auto">
          <a:xfrm flipV="1">
            <a:off x="3200400" y="50292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The History of Hospitality</a:t>
            </a:r>
            <a:br>
              <a:rPr lang="en-US" sz="3600" smtClean="0">
                <a:latin typeface="Arial" charset="0"/>
                <a:cs typeface="Arial" charset="0"/>
              </a:rPr>
            </a:br>
            <a:r>
              <a:rPr lang="en-US" sz="3600" smtClean="0">
                <a:latin typeface="Arial" charset="0"/>
                <a:cs typeface="Arial" charset="0"/>
              </a:rPr>
              <a:t>and Foodservice (cont.)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latin typeface="Arial" charset="0"/>
                <a:cs typeface="Arial" charset="0"/>
              </a:rPr>
              <a:t>As a result of the California gold rush (1848–1855), people who hit the jackpot wanted to enjoy the fine dining that they knew existed in New York with their newfound wealth.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latin typeface="Arial" charset="0"/>
                <a:cs typeface="Arial" charset="0"/>
              </a:rPr>
              <a:t>For the thousands of less fortunate individuals, meeting the demand to feed them was nearly impossible. Clever restaurateurs developed the </a:t>
            </a:r>
            <a:r>
              <a:rPr lang="en-US" sz="2100" b="1" smtClean="0">
                <a:latin typeface="Arial" charset="0"/>
                <a:cs typeface="Arial" charset="0"/>
              </a:rPr>
              <a:t>cafeteria</a:t>
            </a:r>
            <a:r>
              <a:rPr lang="en-US" sz="2100" smtClean="0">
                <a:latin typeface="Arial" charset="0"/>
                <a:cs typeface="Arial" charset="0"/>
              </a:rPr>
              <a:t>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 smtClean="0">
                <a:latin typeface="Arial" charset="0"/>
                <a:cs typeface="Arial" charset="0"/>
              </a:rPr>
              <a:t>An assembly-line process of serving food quickly and cheaply without the need for servers.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5604" name="Picture 12" descr="800px-Summit_diner_1024x6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19600"/>
            <a:ext cx="2184400" cy="1460500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History of Hospitality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and Foodservice (cont.)</a:t>
            </a:r>
          </a:p>
        </p:txBody>
      </p:sp>
      <p:sp>
        <p:nvSpPr>
          <p:cNvPr id="26627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000" i="1" smtClean="0">
                <a:latin typeface="Arial" charset="0"/>
                <a:cs typeface="Arial" charset="0"/>
              </a:rPr>
              <a:t>The Twentieth Century: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By the turn of the century, more people were working and therefore eating out more, especially for lunch.</a:t>
            </a:r>
          </a:p>
          <a:p>
            <a:pPr lvl="2" eaLnBrk="1" hangingPunct="1"/>
            <a:r>
              <a:rPr lang="en-US" sz="1800" smtClean="0">
                <a:latin typeface="Arial" charset="0"/>
                <a:cs typeface="Arial" charset="0"/>
              </a:rPr>
              <a:t>Birth of Quick-Service Restaurants</a:t>
            </a:r>
          </a:p>
          <a:p>
            <a:pPr lvl="3" eaLnBrk="1" hangingPunct="1"/>
            <a:r>
              <a:rPr lang="en-US" sz="1600" smtClean="0">
                <a:latin typeface="Arial" charset="0"/>
                <a:cs typeface="Arial" charset="0"/>
              </a:rPr>
              <a:t>1921—1</a:t>
            </a:r>
            <a:r>
              <a:rPr lang="en-US" sz="1600" baseline="30000" smtClean="0">
                <a:latin typeface="Arial" charset="0"/>
                <a:cs typeface="Arial" charset="0"/>
              </a:rPr>
              <a:t>st</a:t>
            </a:r>
            <a:r>
              <a:rPr lang="en-US" sz="1600" smtClean="0">
                <a:latin typeface="Arial" charset="0"/>
                <a:cs typeface="Arial" charset="0"/>
              </a:rPr>
              <a:t> White Castle restaurant opens in Wichita, Kansas.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During World War II in the 1940s, the lodging industry prospered as people traveled for war-related reasons.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239BDE-1617-4F58-8EEA-5CC372EBA2CC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1.1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26631" name="Picture 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057400"/>
            <a:ext cx="2725738" cy="3481388"/>
          </a:xfrm>
          <a:noFill/>
          <a:ln w="38100" cap="sq">
            <a:solidFill>
              <a:schemeClr val="bg1"/>
            </a:solidFill>
          </a:ln>
        </p:spPr>
      </p:pic>
      <p:sp>
        <p:nvSpPr>
          <p:cNvPr id="26632" name="Line 12"/>
          <p:cNvSpPr>
            <a:spLocks noChangeShapeType="1"/>
          </p:cNvSpPr>
          <p:nvPr/>
        </p:nvSpPr>
        <p:spPr bwMode="auto">
          <a:xfrm>
            <a:off x="43434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The History of Hospitality</a:t>
            </a:r>
            <a:br>
              <a:rPr lang="en-US" sz="3600" smtClean="0">
                <a:latin typeface="Arial" charset="0"/>
                <a:cs typeface="Arial" charset="0"/>
              </a:rPr>
            </a:br>
            <a:r>
              <a:rPr lang="en-US" sz="3600" smtClean="0">
                <a:latin typeface="Arial" charset="0"/>
                <a:cs typeface="Arial" charset="0"/>
              </a:rPr>
              <a:t>and Foodservice (cont.)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/>
            <a:r>
              <a:rPr lang="en-US" sz="2200" smtClean="0">
                <a:latin typeface="Arial" charset="0"/>
                <a:cs typeface="Arial" charset="0"/>
              </a:rPr>
              <a:t>After World War II, in the 1940s and 1950s, the quick-service restaurant segment of the industry grew quickly.</a:t>
            </a:r>
          </a:p>
          <a:p>
            <a:pPr lvl="2" eaLnBrk="1" hangingPunct="1"/>
            <a:r>
              <a:rPr lang="en-US" sz="2600" smtClean="0">
                <a:latin typeface="Arial" charset="0"/>
                <a:cs typeface="Arial" charset="0"/>
              </a:rPr>
              <a:t>McDonald’s, KFC, etc.</a:t>
            </a:r>
          </a:p>
          <a:p>
            <a:pPr lvl="3" eaLnBrk="1" hangingPunct="1"/>
            <a:r>
              <a:rPr lang="en-US" sz="2200" smtClean="0">
                <a:latin typeface="Arial" charset="0"/>
                <a:cs typeface="Arial" charset="0"/>
              </a:rPr>
              <a:t>Guaranteed a specific level of quality, taste, food safety, and price</a:t>
            </a:r>
          </a:p>
          <a:p>
            <a:pPr lvl="3" eaLnBrk="1" hangingPunct="1"/>
            <a:r>
              <a:rPr lang="en-US" sz="2200" smtClean="0">
                <a:latin typeface="Arial" charset="0"/>
                <a:cs typeface="Arial" charset="0"/>
              </a:rPr>
              <a:t>High volume + lower costs = Profit $$</a:t>
            </a:r>
          </a:p>
          <a:p>
            <a:pPr lvl="1" eaLnBrk="1" hangingPunct="1"/>
            <a:r>
              <a:rPr lang="en-US" sz="2200" smtClean="0">
                <a:latin typeface="Arial" charset="0"/>
                <a:cs typeface="Arial" charset="0"/>
              </a:rPr>
              <a:t>In the 1960s, transportation technology and commercial air travel became popular, and builders focused on land near airports as the next new place to situate hotels, motels, and foodservice facilities.</a:t>
            </a:r>
          </a:p>
          <a:p>
            <a:pPr lvl="2" eaLnBrk="1" hangingPunct="1"/>
            <a:r>
              <a:rPr lang="en-US" sz="2600" smtClean="0">
                <a:latin typeface="Arial" charset="0"/>
                <a:cs typeface="Arial" charset="0"/>
                <a:hlinkClick r:id="rId2"/>
              </a:rPr>
              <a:t>Cars--Route 66</a:t>
            </a:r>
            <a:endParaRPr lang="en-US" sz="2600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History of Hospitality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and Foodservice (cont.)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C52021-070C-476B-A166-A93CDC2271A0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1.1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sp>
        <p:nvSpPr>
          <p:cNvPr id="28678" name="Content Placeholder 9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sz="2000" i="1" smtClean="0">
                <a:latin typeface="Arial" charset="0"/>
                <a:cs typeface="Arial" charset="0"/>
              </a:rPr>
              <a:t>The Twentieth Century (continued):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The rapid growth of national chains from the 1970s to today has changed the face of the restaurant and foodservice industry. 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“Eating out” became almost as commonplace as eating at home—not just for special occasions, but simply for convenience.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In the last few decades, lifestyles have moved steadily toward busier households that no longer have a dedicated daily food preparer. Large restaurant chains lead the way for full-service, casual dining chain restaurants, matching the growth in the quick-service sector.</a:t>
            </a:r>
          </a:p>
          <a:p>
            <a:pPr lvl="2" eaLnBrk="1" hangingPunct="1"/>
            <a:r>
              <a:rPr lang="en-US" sz="1800" smtClean="0">
                <a:latin typeface="Arial" charset="0"/>
                <a:cs typeface="Arial" charset="0"/>
              </a:rPr>
              <a:t>Red Lobster, Pizza Hut, and Denny’s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873370" y="1532626"/>
            <a:ext cx="538162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Section 1.1</a:t>
            </a:r>
          </a:p>
        </p:txBody>
      </p:sp>
      <p:sp>
        <p:nvSpPr>
          <p:cNvPr id="2969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STOP!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ED0A26-4C5E-4A46-AF16-44E5E7F23C57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1.1</a:t>
            </a: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09800"/>
            <a:ext cx="4648200" cy="3059113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Overview of the Restaurant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and Foodservice Industry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eaLnBrk="1" hangingPunct="1"/>
            <a:r>
              <a:rPr lang="en-US" sz="2300" smtClean="0">
                <a:latin typeface="Arial" charset="0"/>
                <a:cs typeface="Arial" charset="0"/>
              </a:rPr>
              <a:t>Annual sales of over $550 billion dollars.</a:t>
            </a:r>
          </a:p>
          <a:p>
            <a:pPr eaLnBrk="1" hangingPunct="1"/>
            <a:r>
              <a:rPr lang="en-US" sz="2300" smtClean="0">
                <a:latin typeface="Arial" charset="0"/>
                <a:cs typeface="Arial" charset="0"/>
              </a:rPr>
              <a:t>More than 945,000 restaurant and foodservice operators. </a:t>
            </a:r>
          </a:p>
          <a:p>
            <a:pPr eaLnBrk="1" hangingPunct="1"/>
            <a:r>
              <a:rPr lang="en-US" sz="2300" smtClean="0">
                <a:latin typeface="Arial" charset="0"/>
                <a:cs typeface="Arial" charset="0"/>
              </a:rPr>
              <a:t>Employs more than 13 million people. </a:t>
            </a:r>
          </a:p>
          <a:p>
            <a:pPr eaLnBrk="1" hangingPunct="1"/>
            <a:r>
              <a:rPr lang="en-US" sz="2300" smtClean="0">
                <a:latin typeface="Arial" charset="0"/>
                <a:cs typeface="Arial" charset="0"/>
              </a:rPr>
              <a:t>Over 57 percent of restaurant and foodservice managers are women.</a:t>
            </a:r>
          </a:p>
          <a:p>
            <a:pPr eaLnBrk="1" hangingPunct="1"/>
            <a:r>
              <a:rPr lang="en-US" sz="2300" smtClean="0">
                <a:latin typeface="Arial" charset="0"/>
                <a:cs typeface="Arial" charset="0"/>
              </a:rPr>
              <a:t>Approximately 25 percent of eating-drinking establishments are owned by women, 15 percent by Asians, 8 percent by Hispanics, and 4 percent by African Americans.</a:t>
            </a:r>
          </a:p>
          <a:p>
            <a:pPr eaLnBrk="1" hangingPunct="1"/>
            <a:r>
              <a:rPr lang="en-US" sz="2300" smtClean="0">
                <a:latin typeface="Arial" charset="0"/>
                <a:cs typeface="Arial" charset="0"/>
              </a:rPr>
              <a:t>The industry expects to continue to grow over the next decade, with 14.8 million jobs by 2019.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AABFB1-5133-4407-9052-32F1922B37A1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293" name="Content Placeholder 7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Characteristics of the Restaurant and Foodservice Industry: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1.1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12296" name="Picture 2" descr="C:\Users\Schwartz Family\Documents\GSPS\EL_NRA\Shutterstock Downloads\shutterstock_39279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47625"/>
            <a:ext cx="990600" cy="1484313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Great Chefs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Careme (1784-1833)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Defined the art of grand cuisine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Elaborate pieces montees</a:t>
            </a:r>
          </a:p>
          <a:p>
            <a:pPr lvl="3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Masterpieces of elaborate decorative art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Founder of the Mother Sauces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Escoffier (1846-1935)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“King of the Kitchen”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Credited with refining Careme’s grand cuisine into the more contemporary classical cuisine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Founder of the kitchen brigade system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Assigns certain responsibilities to kitchen staff</a:t>
            </a:r>
          </a:p>
        </p:txBody>
      </p:sp>
      <p:sp>
        <p:nvSpPr>
          <p:cNvPr id="30724" name="Rectangle 4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800" smtClean="0">
              <a:latin typeface="Arial" charset="0"/>
              <a:cs typeface="Arial" charset="0"/>
            </a:endParaRPr>
          </a:p>
        </p:txBody>
      </p:sp>
      <p:pic>
        <p:nvPicPr>
          <p:cNvPr id="30725" name="Picture 6" descr="ANd9GcT5AaJB7BhWqnK1IPzBBxZMDEanSpSZEIYzmQ5POOAYhF3ltTL6RYWbs8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0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AutoShape 8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7" name="Picture 10" descr="6a00e54ef13a4f883401676020fb57970b-32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438400"/>
            <a:ext cx="26765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2" descr="auguste-escoffier-siz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657600"/>
            <a:ext cx="16113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me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962400"/>
            <a:ext cx="16446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Chefs Of the 20</a:t>
            </a:r>
            <a:r>
              <a:rPr lang="en-US" baseline="30000" smtClean="0">
                <a:latin typeface="Arial" charset="0"/>
                <a:cs typeface="Arial" charset="0"/>
              </a:rPr>
              <a:t>th</a:t>
            </a:r>
            <a:r>
              <a:rPr lang="en-US" smtClean="0">
                <a:latin typeface="Arial" charset="0"/>
                <a:cs typeface="Arial" charset="0"/>
              </a:rPr>
              <a:t> Century</a:t>
            </a:r>
          </a:p>
        </p:txBody>
      </p:sp>
      <p:sp>
        <p:nvSpPr>
          <p:cNvPr id="31748" name="Rectangle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400" smtClean="0">
              <a:latin typeface="Arial" charset="0"/>
              <a:cs typeface="Arial" charset="0"/>
            </a:endParaRPr>
          </a:p>
        </p:txBody>
      </p:sp>
      <p:sp>
        <p:nvSpPr>
          <p:cNvPr id="3174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4958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Fernand Point (1897-1955)</a:t>
            </a:r>
          </a:p>
          <a:p>
            <a:pPr lvl="1">
              <a:lnSpc>
                <a:spcPct val="8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Father of Modern cuisine</a:t>
            </a:r>
          </a:p>
          <a:p>
            <a:pPr lvl="2">
              <a:lnSpc>
                <a:spcPct val="8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Lighter sauces and regional ingredients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Julia Child (1912-2004)</a:t>
            </a:r>
          </a:p>
          <a:p>
            <a:pPr lvl="1">
              <a:lnSpc>
                <a:spcPct val="8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Popularizing French cuisines and techniques</a:t>
            </a:r>
          </a:p>
          <a:p>
            <a:pPr lvl="2">
              <a:lnSpc>
                <a:spcPct val="80000"/>
              </a:lnSpc>
            </a:pPr>
            <a:r>
              <a:rPr lang="en-US" sz="1600" i="1" smtClean="0">
                <a:latin typeface="Arial" charset="0"/>
                <a:cs typeface="Arial" charset="0"/>
              </a:rPr>
              <a:t>Mastering the Art of French Cooking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Paul Bocuse (1926-)</a:t>
            </a:r>
          </a:p>
          <a:p>
            <a:pPr lvl="1">
              <a:lnSpc>
                <a:spcPct val="8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Taught by F. Point, continued to make lighter, healthier dishes with classical French flavor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Alice Waters (1944-)</a:t>
            </a:r>
          </a:p>
          <a:p>
            <a:pPr lvl="1">
              <a:lnSpc>
                <a:spcPct val="8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Provide dishes use only seasonal, local products at the height of freshness</a:t>
            </a:r>
          </a:p>
          <a:p>
            <a:pPr lvl="2">
              <a:lnSpc>
                <a:spcPct val="8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Chez Panisse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Ferinand Metz (1941-)</a:t>
            </a:r>
          </a:p>
          <a:p>
            <a:pPr lvl="1">
              <a:lnSpc>
                <a:spcPct val="8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Certified Master Chef who served as president of Culinary Institute of America (CIA)</a:t>
            </a:r>
          </a:p>
          <a:p>
            <a:pPr lvl="1">
              <a:lnSpc>
                <a:spcPct val="8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Won 2 gold medals with the US Culinary Olympic Team</a:t>
            </a:r>
          </a:p>
          <a:p>
            <a:pPr>
              <a:lnSpc>
                <a:spcPct val="80000"/>
              </a:lnSpc>
            </a:pPr>
            <a:endParaRPr lang="en-US" sz="1600" smtClean="0">
              <a:latin typeface="Arial" charset="0"/>
              <a:cs typeface="Arial" charset="0"/>
            </a:endParaRPr>
          </a:p>
        </p:txBody>
      </p:sp>
      <p:pic>
        <p:nvPicPr>
          <p:cNvPr id="31750" name="Picture 6" descr="fernand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18986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 descr="paul-boc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81400"/>
            <a:ext cx="129063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2" descr="75571_waters_al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971800"/>
            <a:ext cx="14668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8" descr="6a00e55503a4a388340147e156f0cc970b-800w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219200"/>
            <a:ext cx="16446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838200" y="274638"/>
            <a:ext cx="6019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Types of Establishments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b="1" smtClean="0">
                <a:latin typeface="Arial" charset="0"/>
                <a:cs typeface="Arial" charset="0"/>
              </a:rPr>
              <a:t>Restaurants</a:t>
            </a:r>
            <a:r>
              <a:rPr lang="en-US" sz="200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prepare and serve meals to customers. </a:t>
            </a:r>
          </a:p>
          <a:p>
            <a:pPr lvl="2" eaLnBrk="1" hangingPunct="1"/>
            <a:r>
              <a:rPr lang="en-US" sz="2000" smtClean="0">
                <a:latin typeface="Arial" charset="0"/>
                <a:cs typeface="Arial" charset="0"/>
              </a:rPr>
              <a:t>These types of business opportunities are available in restaurants.</a:t>
            </a:r>
          </a:p>
          <a:p>
            <a:pPr lvl="3" eaLnBrk="1" hangingPunct="1"/>
            <a:r>
              <a:rPr lang="en-US" sz="1800" smtClean="0">
                <a:latin typeface="Arial" charset="0"/>
                <a:cs typeface="Arial" charset="0"/>
              </a:rPr>
              <a:t>Corporate restaurant groups</a:t>
            </a:r>
          </a:p>
          <a:p>
            <a:pPr lvl="3" eaLnBrk="1" hangingPunct="1"/>
            <a:r>
              <a:rPr lang="en-US" sz="1800" smtClean="0">
                <a:latin typeface="Arial" charset="0"/>
                <a:cs typeface="Arial" charset="0"/>
              </a:rPr>
              <a:t>Chains</a:t>
            </a:r>
          </a:p>
          <a:p>
            <a:pPr lvl="3" eaLnBrk="1" hangingPunct="1"/>
            <a:r>
              <a:rPr lang="en-US" sz="1800" smtClean="0">
                <a:latin typeface="Arial" charset="0"/>
                <a:cs typeface="Arial" charset="0"/>
              </a:rPr>
              <a:t>Franchisee/franchisor</a:t>
            </a:r>
          </a:p>
          <a:p>
            <a:pPr lvl="3" eaLnBrk="1" hangingPunct="1"/>
            <a:r>
              <a:rPr lang="en-US" sz="1800" smtClean="0">
                <a:latin typeface="Arial" charset="0"/>
                <a:cs typeface="Arial" charset="0"/>
              </a:rPr>
              <a:t>Independents/entrepreneurs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3DC2DF-83E1-4382-A45A-CE5D6A49AD1B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2773" name="Content Placeholder 6"/>
          <p:cNvSpPr>
            <a:spLocks noGrp="1"/>
          </p:cNvSpPr>
          <p:nvPr>
            <p:ph idx="13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There are many establishments providing foodservice opportunities within the travel and tourism industry.</a:t>
            </a: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1.2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150" y="38100"/>
            <a:ext cx="2195513" cy="1470025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Types of Establishments (cont.)</a:t>
            </a:r>
          </a:p>
        </p:txBody>
      </p:sp>
      <p:sp>
        <p:nvSpPr>
          <p:cNvPr id="33795" name="Rectangle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3379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Many customers look to organizations that review establishments and post ratings to decide where to dine.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The </a:t>
            </a:r>
            <a:r>
              <a:rPr lang="en-US" sz="1600" i="1" smtClean="0">
                <a:latin typeface="Arial" charset="0"/>
                <a:cs typeface="Arial" charset="0"/>
              </a:rPr>
              <a:t>Zagat Survey</a:t>
            </a:r>
            <a:r>
              <a:rPr lang="en-US" sz="1600" smtClean="0">
                <a:latin typeface="Arial" charset="0"/>
                <a:cs typeface="Arial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a consumer-based guide that rates restaurants on four qualities: food, décor, service, and cost.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  <a:hlinkClick r:id="rId2"/>
              </a:rPr>
              <a:t>Zagats--Adam Sandler and Chris Farley</a:t>
            </a:r>
            <a:endParaRPr lang="en-US" sz="18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The </a:t>
            </a:r>
            <a:r>
              <a:rPr lang="en-US" sz="1600" i="1" smtClean="0">
                <a:latin typeface="Arial" charset="0"/>
                <a:cs typeface="Arial" charset="0"/>
              </a:rPr>
              <a:t>Michelin Guide</a:t>
            </a:r>
            <a:r>
              <a:rPr lang="en-US" sz="1600" smtClean="0">
                <a:latin typeface="Arial" charset="0"/>
                <a:cs typeface="Arial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a rating system best known in Europe.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Restaurants are rated from one to three stars.</a:t>
            </a:r>
          </a:p>
          <a:p>
            <a:pPr>
              <a:lnSpc>
                <a:spcPct val="90000"/>
              </a:lnSpc>
            </a:pPr>
            <a:endParaRPr lang="en-US" sz="2000" smtClean="0">
              <a:latin typeface="Arial" charset="0"/>
              <a:cs typeface="Arial" charset="0"/>
            </a:endParaRPr>
          </a:p>
        </p:txBody>
      </p:sp>
      <p:pic>
        <p:nvPicPr>
          <p:cNvPr id="33797" name="Picture 6" descr="Zagat-Surv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3327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" descr="2010_10_michelin-2011-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219233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Types of Establishments (cont.)</a:t>
            </a:r>
          </a:p>
        </p:txBody>
      </p:sp>
      <p:sp>
        <p:nvSpPr>
          <p:cNvPr id="34819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1800" b="1" smtClean="0">
                <a:latin typeface="Arial" charset="0"/>
                <a:cs typeface="Arial" charset="0"/>
              </a:rPr>
              <a:t>Catering</a:t>
            </a:r>
            <a:r>
              <a:rPr lang="en-US" sz="180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provides opportunity for creativity in menu selection and style of service.</a:t>
            </a:r>
            <a:endParaRPr lang="en-US" sz="180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provide foodservice for everything from special events in private homes to large-scale events such as golf tournaments, weddings, or corporate dinners.</a:t>
            </a:r>
          </a:p>
          <a:p>
            <a:pPr lvl="2" eaLnBrk="1" hangingPunct="1"/>
            <a:r>
              <a:rPr lang="en-US" sz="2000" smtClean="0">
                <a:latin typeface="Arial" charset="0"/>
                <a:cs typeface="Arial" charset="0"/>
              </a:rPr>
              <a:t>can be found in catering departments within hotels, independent catering companies, and restaurants.</a:t>
            </a:r>
          </a:p>
        </p:txBody>
      </p:sp>
      <p:sp>
        <p:nvSpPr>
          <p:cNvPr id="34820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9B878C-3C8C-4A82-8004-3AE8BDBC46D4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1.2</a:t>
            </a: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667000"/>
            <a:ext cx="3778250" cy="2525713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Types of Establishments (cont.)</a:t>
            </a: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300" b="1" smtClean="0">
                <a:latin typeface="Arial" charset="0"/>
                <a:cs typeface="Arial" charset="0"/>
              </a:rPr>
              <a:t>Retail</a:t>
            </a:r>
            <a:r>
              <a:rPr lang="en-US" sz="2300" smtClean="0">
                <a:latin typeface="Arial" charset="0"/>
                <a:cs typeface="Arial" charset="0"/>
              </a:rPr>
              <a:t> foodservice opportunities are found in businesses that offer home meal replacements and ready-made dishes.</a:t>
            </a:r>
          </a:p>
          <a:p>
            <a:pPr eaLnBrk="1" hangingPunct="1"/>
            <a:r>
              <a:rPr lang="en-US" sz="2300" smtClean="0">
                <a:latin typeface="Arial" charset="0"/>
                <a:cs typeface="Arial" charset="0"/>
              </a:rPr>
              <a:t>At </a:t>
            </a:r>
            <a:r>
              <a:rPr lang="en-US" sz="2300" b="1" smtClean="0">
                <a:latin typeface="Arial" charset="0"/>
                <a:cs typeface="Arial" charset="0"/>
              </a:rPr>
              <a:t>stadiums</a:t>
            </a:r>
            <a:r>
              <a:rPr lang="en-US" sz="2300" smtClean="0">
                <a:latin typeface="Arial" charset="0"/>
                <a:cs typeface="Arial" charset="0"/>
              </a:rPr>
              <a:t> or sports arenas, tens of thousands of people with foodservice needs want service in a relatively small period of time.</a:t>
            </a:r>
          </a:p>
          <a:p>
            <a:pPr lvl="1" eaLnBrk="1" hangingPunct="1"/>
            <a:r>
              <a:rPr lang="en-US" sz="2100" smtClean="0">
                <a:latin typeface="Arial" charset="0"/>
                <a:cs typeface="Arial" charset="0"/>
              </a:rPr>
              <a:t>Foodservice is provided by servers, walking vendors, cooks, and cashiers.</a:t>
            </a:r>
          </a:p>
          <a:p>
            <a:pPr lvl="1" eaLnBrk="1" hangingPunct="1"/>
            <a:r>
              <a:rPr lang="en-US" sz="2100" smtClean="0">
                <a:latin typeface="Arial" charset="0"/>
                <a:cs typeface="Arial" charset="0"/>
              </a:rPr>
              <a:t>Stadiums also have corporate suites that offer superior service and food.</a:t>
            </a:r>
          </a:p>
          <a:p>
            <a:pPr lvl="2" eaLnBrk="1" hangingPunct="1"/>
            <a:r>
              <a:rPr lang="en-US" sz="2300" smtClean="0">
                <a:latin typeface="Arial" charset="0"/>
                <a:cs typeface="Arial" charset="0"/>
              </a:rPr>
              <a:t>Stadiums typically have contract feeders, a unique venue with managers who specialize in managing stadium events.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D86CE1-C289-483E-9E35-D5CEFB326BEF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1.2</a:t>
            </a: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3813"/>
            <a:ext cx="2185988" cy="1466850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Types of Establishments (cont.)</a:t>
            </a:r>
          </a:p>
        </p:txBody>
      </p:sp>
      <p:sp>
        <p:nvSpPr>
          <p:cNvPr id="36867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A </a:t>
            </a:r>
            <a:r>
              <a:rPr lang="en-US" sz="1600" b="1" smtClean="0">
                <a:latin typeface="Arial" charset="0"/>
                <a:cs typeface="Arial" charset="0"/>
              </a:rPr>
              <a:t>convention</a:t>
            </a:r>
            <a:r>
              <a:rPr lang="en-US" sz="1600" smtClean="0">
                <a:latin typeface="Arial" charset="0"/>
                <a:cs typeface="Arial" charset="0"/>
              </a:rPr>
              <a:t> is a gathering of people, all of whom have something in common.</a:t>
            </a:r>
          </a:p>
          <a:p>
            <a:pPr lvl="1" eaLnBrk="1" hangingPunct="1"/>
            <a:r>
              <a:rPr lang="en-US" sz="1400" smtClean="0">
                <a:latin typeface="Arial" charset="0"/>
                <a:cs typeface="Arial" charset="0"/>
              </a:rPr>
              <a:t>Democratic Convention in Charlotte 2012</a:t>
            </a:r>
          </a:p>
          <a:p>
            <a:pPr eaLnBrk="1" hangingPunct="1"/>
            <a:r>
              <a:rPr lang="en-US" sz="1600" b="1" smtClean="0">
                <a:latin typeface="Arial" charset="0"/>
                <a:cs typeface="Arial" charset="0"/>
              </a:rPr>
              <a:t>Expositions</a:t>
            </a:r>
            <a:r>
              <a:rPr lang="en-US" sz="1600" smtClean="0">
                <a:latin typeface="Arial" charset="0"/>
                <a:cs typeface="Arial" charset="0"/>
              </a:rPr>
              <a:t> are large shows, open to the public, that highlight a particular type of product or service.</a:t>
            </a:r>
          </a:p>
          <a:p>
            <a:pPr lvl="1" eaLnBrk="1" hangingPunct="1"/>
            <a:r>
              <a:rPr lang="en-US" sz="1400" smtClean="0">
                <a:latin typeface="Arial" charset="0"/>
                <a:cs typeface="Arial" charset="0"/>
              </a:rPr>
              <a:t>Pet Expo in Hickory</a:t>
            </a: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While expositions are open to the general public, </a:t>
            </a:r>
            <a:r>
              <a:rPr lang="en-US" sz="1600" b="1" smtClean="0">
                <a:latin typeface="Arial" charset="0"/>
                <a:cs typeface="Arial" charset="0"/>
              </a:rPr>
              <a:t>trade shows</a:t>
            </a:r>
            <a:r>
              <a:rPr lang="en-US" sz="1600" smtClean="0">
                <a:latin typeface="Arial" charset="0"/>
                <a:cs typeface="Arial" charset="0"/>
              </a:rPr>
              <a:t> are restricted to those involved in the industry being featured.</a:t>
            </a:r>
          </a:p>
          <a:p>
            <a:pPr lvl="1" eaLnBrk="1" hangingPunct="1"/>
            <a:r>
              <a:rPr lang="en-US" sz="1400" smtClean="0">
                <a:latin typeface="Arial" charset="0"/>
                <a:cs typeface="Arial" charset="0"/>
              </a:rPr>
              <a:t>Food Shows</a:t>
            </a: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A convention, exposition, or trade show can have a major impact on the local economy of its host city. </a:t>
            </a:r>
          </a:p>
          <a:p>
            <a:pPr lvl="1" eaLnBrk="1" hangingPunct="1"/>
            <a:r>
              <a:rPr lang="en-US" sz="1400" smtClean="0">
                <a:latin typeface="Arial" charset="0"/>
                <a:cs typeface="Arial" charset="0"/>
              </a:rPr>
              <a:t>People attending these events eat in the city’s restaurants, shop in its stores, and stay in its hotels.</a:t>
            </a:r>
          </a:p>
          <a:p>
            <a:pPr lvl="2" eaLnBrk="1" hangingPunct="1"/>
            <a:r>
              <a:rPr lang="en-US" sz="1600" smtClean="0">
                <a:latin typeface="Arial" charset="0"/>
                <a:cs typeface="Arial" charset="0"/>
              </a:rPr>
              <a:t>These events are good sources of jobs in catering, customer service, and contract foodservice.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823B01-3673-49B0-9BD3-904AFCEF2F49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6869" name="Content Placeholder 13"/>
          <p:cNvSpPr>
            <a:spLocks noGrp="1"/>
          </p:cNvSpPr>
          <p:nvPr>
            <p:ph idx="13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Convention centers</a:t>
            </a:r>
            <a:r>
              <a:rPr lang="en-US" smtClean="0">
                <a:latin typeface="Arial" charset="0"/>
                <a:cs typeface="Arial" charset="0"/>
              </a:rPr>
              <a:t> are specifically designed to house large-scale special events such as conventions, expositions, and trade shows. </a:t>
            </a:r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1.2</a:t>
            </a:r>
          </a:p>
        </p:txBody>
      </p:sp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1750"/>
            <a:ext cx="2171700" cy="1446213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Types of Establishments (cont.)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Many people make national or state parks their travel destination.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In addition to parks, the national park system includes recreation areas, former battlefields, and other historic sites, monuments, and memorials.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Many parks offer high-quality accommodations, ranging from campgrounds to hotels, as well as a wide variety of restaurants.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Most of the guest facilities in national parks are managed by private companies.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E62CB-3053-4775-BC7E-012F4D50541E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3" name="Content Placeholder 4"/>
          <p:cNvSpPr>
            <a:spLocks noGrp="1"/>
          </p:cNvSpPr>
          <p:nvPr>
            <p:ph idx="13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 </a:t>
            </a:r>
            <a:r>
              <a:rPr lang="en-US" b="1" smtClean="0">
                <a:latin typeface="Arial" charset="0"/>
                <a:cs typeface="Arial" charset="0"/>
              </a:rPr>
              <a:t>national park system</a:t>
            </a:r>
            <a:r>
              <a:rPr lang="en-US" smtClean="0">
                <a:latin typeface="Arial" charset="0"/>
                <a:cs typeface="Arial" charset="0"/>
              </a:rPr>
              <a:t> is operated by the National Park Service, which is part of the U.S. Department of the Interior.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1.2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9050"/>
            <a:ext cx="2179638" cy="1455738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Types of Establishments (cont.)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100" smtClean="0">
                <a:latin typeface="Arial" charset="0"/>
                <a:cs typeface="Arial" charset="0"/>
              </a:rPr>
              <a:t>The popularity of theme parks as tourist destinations has had a major affect on all hospitality industries.</a:t>
            </a:r>
          </a:p>
          <a:p>
            <a:pPr eaLnBrk="1" hangingPunct="1"/>
            <a:r>
              <a:rPr lang="en-US" sz="2100" smtClean="0">
                <a:latin typeface="Arial" charset="0"/>
                <a:cs typeface="Arial" charset="0"/>
              </a:rPr>
              <a:t>Quality of food and service is very important in this setting, as food is a major part of the guests’ experience.</a:t>
            </a:r>
          </a:p>
          <a:p>
            <a:pPr lvl="1" eaLnBrk="1" hangingPunct="1"/>
            <a:r>
              <a:rPr lang="en-US" sz="1900" smtClean="0">
                <a:latin typeface="Arial" charset="0"/>
                <a:cs typeface="Arial" charset="0"/>
              </a:rPr>
              <a:t>Dishes can be matched to the theme of the park, and the venue’s design might also contribute to the larger theme.</a:t>
            </a:r>
          </a:p>
          <a:p>
            <a:pPr lvl="2" eaLnBrk="1" hangingPunct="1"/>
            <a:r>
              <a:rPr lang="en-US" sz="2100" smtClean="0">
                <a:latin typeface="Arial" charset="0"/>
                <a:cs typeface="Arial" charset="0"/>
              </a:rPr>
              <a:t>Dollywood’s 10# apple pie</a:t>
            </a:r>
          </a:p>
          <a:p>
            <a:pPr eaLnBrk="1" hangingPunct="1"/>
            <a:r>
              <a:rPr lang="en-US" sz="2100" smtClean="0">
                <a:latin typeface="Arial" charset="0"/>
                <a:cs typeface="Arial" charset="0"/>
              </a:rPr>
              <a:t>Today, many theme parks worldwide offer a variety of foodservice options.</a:t>
            </a:r>
          </a:p>
          <a:p>
            <a:pPr lvl="1" eaLnBrk="1" hangingPunct="1"/>
            <a:r>
              <a:rPr lang="en-US" sz="1900" smtClean="0">
                <a:latin typeface="Arial" charset="0"/>
                <a:cs typeface="Arial" charset="0"/>
              </a:rPr>
              <a:t>National quick-service chains are common sights at theme parks.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A66180-56B7-4B62-A48B-2895CB0EBE57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917" name="Content Placeholder 4"/>
          <p:cNvSpPr>
            <a:spLocks noGrp="1"/>
          </p:cNvSpPr>
          <p:nvPr>
            <p:ph idx="13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Modern </a:t>
            </a:r>
            <a:r>
              <a:rPr lang="en-US" b="1" smtClean="0">
                <a:latin typeface="Arial" charset="0"/>
                <a:cs typeface="Arial" charset="0"/>
              </a:rPr>
              <a:t>theme parks</a:t>
            </a:r>
            <a:r>
              <a:rPr lang="en-US" smtClean="0">
                <a:latin typeface="Arial" charset="0"/>
                <a:cs typeface="Arial" charset="0"/>
              </a:rPr>
              <a:t> offer a full array of entertainment features that create an overall atmosphere of fun.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1.2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9688"/>
            <a:ext cx="2251075" cy="1476375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Types of Establishments (cont.)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Some people flock to shopping centers to look for bargains, while others find shopping itself an enjoyable activity.</a:t>
            </a: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Shopping malls and plazas offer a variety of foodservice opportunities, including quick-service and casual-dining restaurants.</a:t>
            </a:r>
          </a:p>
          <a:p>
            <a:pPr lvl="1" eaLnBrk="1" hangingPunct="1"/>
            <a:r>
              <a:rPr lang="en-US" sz="1400" smtClean="0">
                <a:latin typeface="Arial" charset="0"/>
                <a:cs typeface="Arial" charset="0"/>
              </a:rPr>
              <a:t>Food Court at the Valley Hills Mall</a:t>
            </a:r>
          </a:p>
          <a:p>
            <a:pPr lvl="1" eaLnBrk="1" hangingPunct="1"/>
            <a:r>
              <a:rPr lang="en-US" sz="1400" smtClean="0">
                <a:latin typeface="Arial" charset="0"/>
                <a:cs typeface="Arial" charset="0"/>
              </a:rPr>
              <a:t>Subway in Wal-Mart</a:t>
            </a: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Outlet centers attract travelers from far away, generating income for the foodservice and hospitality businesses in the nearby community.</a:t>
            </a: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Department stores are a major segment of the retail industry. </a:t>
            </a:r>
          </a:p>
          <a:p>
            <a:pPr lvl="1" eaLnBrk="1" hangingPunct="1"/>
            <a:r>
              <a:rPr lang="en-US" sz="1400" smtClean="0">
                <a:latin typeface="Arial" charset="0"/>
                <a:cs typeface="Arial" charset="0"/>
              </a:rPr>
              <a:t>Foodservice opportunities in these stores include cafes, cafeterias, and full-service restaurants. </a:t>
            </a: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Large discount chains form another segment of the retail industry. </a:t>
            </a:r>
          </a:p>
          <a:p>
            <a:pPr lvl="1" eaLnBrk="1" hangingPunct="1"/>
            <a:r>
              <a:rPr lang="en-US" sz="1400" smtClean="0">
                <a:latin typeface="Arial" charset="0"/>
                <a:cs typeface="Arial" charset="0"/>
              </a:rPr>
              <a:t>Cafeteria-style and quick-service operations are popular additions to these stores.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18063F-430A-4D55-AA6B-810ABAC6C6F8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41" name="Content Placeholder 4"/>
          <p:cNvSpPr>
            <a:spLocks noGrp="1"/>
          </p:cNvSpPr>
          <p:nvPr>
            <p:ph idx="13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In recent years, </a:t>
            </a:r>
            <a:r>
              <a:rPr lang="en-US" b="1" smtClean="0">
                <a:latin typeface="Arial" charset="0"/>
                <a:cs typeface="Arial" charset="0"/>
              </a:rPr>
              <a:t>shopping areas</a:t>
            </a:r>
            <a:r>
              <a:rPr lang="en-US" smtClean="0">
                <a:latin typeface="Arial" charset="0"/>
                <a:cs typeface="Arial" charset="0"/>
              </a:rPr>
              <a:t> have become a major destination for travelers in the United States and other countries.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1.2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75" y="34925"/>
            <a:ext cx="2179638" cy="1457325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Restaurant and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Foodservice Industry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eaLnBrk="1" hangingPunct="1"/>
            <a:r>
              <a:rPr lang="en-US" sz="1900" smtClean="0">
                <a:latin typeface="Arial" charset="0"/>
                <a:cs typeface="Arial" charset="0"/>
              </a:rPr>
              <a:t>Commercial</a:t>
            </a:r>
          </a:p>
          <a:p>
            <a:pPr lvl="1" eaLnBrk="1" hangingPunct="1"/>
            <a:r>
              <a:rPr lang="en-US" sz="1700" smtClean="0">
                <a:latin typeface="Arial" charset="0"/>
                <a:cs typeface="Arial" charset="0"/>
              </a:rPr>
              <a:t>The commercial segment makes up almost 80 percent of the restaurant and foodservice industry.</a:t>
            </a:r>
          </a:p>
          <a:p>
            <a:pPr lvl="1" eaLnBrk="1" hangingPunct="1"/>
            <a:r>
              <a:rPr lang="en-US" sz="1700" smtClean="0">
                <a:latin typeface="Arial" charset="0"/>
                <a:cs typeface="Arial" charset="0"/>
              </a:rPr>
              <a:t>Types of foodservice within the foodservice segment include restaurants, catering and banquets, retail, stadium, and airline and cruise ships.</a:t>
            </a:r>
          </a:p>
          <a:p>
            <a:pPr eaLnBrk="1" hangingPunct="1"/>
            <a:r>
              <a:rPr lang="en-US" sz="1900" smtClean="0">
                <a:latin typeface="Arial" charset="0"/>
                <a:cs typeface="Arial" charset="0"/>
              </a:rPr>
              <a:t>Noncommercial</a:t>
            </a:r>
          </a:p>
          <a:p>
            <a:pPr lvl="1" eaLnBrk="1" hangingPunct="1"/>
            <a:r>
              <a:rPr lang="en-US" sz="1700" smtClean="0">
                <a:latin typeface="Arial" charset="0"/>
                <a:cs typeface="Arial" charset="0"/>
              </a:rPr>
              <a:t>The noncommercial segment represents about 20 percent of the foodservice industry.</a:t>
            </a:r>
          </a:p>
          <a:p>
            <a:pPr lvl="1" eaLnBrk="1" hangingPunct="1"/>
            <a:r>
              <a:rPr lang="en-US" sz="1700" smtClean="0">
                <a:latin typeface="Arial" charset="0"/>
                <a:cs typeface="Arial" charset="0"/>
              </a:rPr>
              <a:t>The noncommercial segment prepares and serves food in support of some other establishment’s main function or purpose.</a:t>
            </a:r>
          </a:p>
          <a:p>
            <a:pPr lvl="1" eaLnBrk="1" hangingPunct="1"/>
            <a:r>
              <a:rPr lang="en-US" sz="1700" smtClean="0">
                <a:latin typeface="Arial" charset="0"/>
                <a:cs typeface="Arial" charset="0"/>
              </a:rPr>
              <a:t>Categories in this segment include schools and universities, military, health care, business and industry, and clubs.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814C68-69A6-43BE-A7A2-F7A3B5261072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17" name="Content Placeholder 7"/>
          <p:cNvSpPr>
            <a:spLocks noGrp="1"/>
          </p:cNvSpPr>
          <p:nvPr>
            <p:ph idx="13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 restaurant and foodservice industry can be divided into two major parts or segments: </a:t>
            </a:r>
            <a:r>
              <a:rPr lang="en-US" b="1" smtClean="0">
                <a:latin typeface="Arial" charset="0"/>
                <a:cs typeface="Arial" charset="0"/>
              </a:rPr>
              <a:t>commercial</a:t>
            </a:r>
            <a:r>
              <a:rPr lang="en-US" smtClean="0">
                <a:latin typeface="Arial" charset="0"/>
                <a:cs typeface="Arial" charset="0"/>
              </a:rPr>
              <a:t> and </a:t>
            </a:r>
            <a:r>
              <a:rPr lang="en-US" b="1" smtClean="0">
                <a:latin typeface="Arial" charset="0"/>
                <a:cs typeface="Arial" charset="0"/>
              </a:rPr>
              <a:t>noncommercial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1.1</a:t>
            </a:r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738" y="25400"/>
            <a:ext cx="2187575" cy="1444625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Types of Establishments (cont.)</a:t>
            </a:r>
          </a:p>
        </p:txBody>
      </p:sp>
      <p:sp>
        <p:nvSpPr>
          <p:cNvPr id="409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b="1" smtClean="0">
                <a:latin typeface="Arial" charset="0"/>
                <a:cs typeface="Arial" charset="0"/>
              </a:rPr>
              <a:t>Monuments</a:t>
            </a:r>
            <a:r>
              <a:rPr lang="en-US" sz="2200" smtClean="0">
                <a:latin typeface="Arial" charset="0"/>
                <a:cs typeface="Arial" charset="0"/>
              </a:rPr>
              <a:t> are typically either structures built to memorialize something or someone, or structures recognized for their historical significance.</a:t>
            </a:r>
          </a:p>
          <a:p>
            <a:pPr lvl="1" eaLnBrk="1" hangingPunct="1"/>
            <a:r>
              <a:rPr lang="en-US" b="1" smtClean="0">
                <a:latin typeface="Arial" charset="0"/>
                <a:cs typeface="Arial" charset="0"/>
              </a:rPr>
              <a:t>Concessions</a:t>
            </a:r>
            <a:r>
              <a:rPr lang="en-US" smtClean="0">
                <a:latin typeface="Arial" charset="0"/>
                <a:cs typeface="Arial" charset="0"/>
              </a:rPr>
              <a:t>, restaurants within the monuments or associated with them, are common foodservice opportunities.</a:t>
            </a:r>
          </a:p>
          <a:p>
            <a:pPr eaLnBrk="1" hangingPunct="1"/>
            <a:r>
              <a:rPr lang="en-US" sz="2200" b="1" smtClean="0">
                <a:latin typeface="Arial" charset="0"/>
                <a:cs typeface="Arial" charset="0"/>
              </a:rPr>
              <a:t>Zoos</a:t>
            </a:r>
            <a:r>
              <a:rPr lang="en-US" sz="2200" smtClean="0">
                <a:latin typeface="Arial" charset="0"/>
                <a:cs typeface="Arial" charset="0"/>
              </a:rPr>
              <a:t> offer a wide range of foodservice options, including concessions, fine dining, and casual dining.</a:t>
            </a:r>
          </a:p>
          <a:p>
            <a:pPr eaLnBrk="1" hangingPunct="1"/>
            <a:r>
              <a:rPr lang="en-US" sz="2200" smtClean="0">
                <a:latin typeface="Arial" charset="0"/>
                <a:cs typeface="Arial" charset="0"/>
              </a:rPr>
              <a:t>The growing need for </a:t>
            </a:r>
            <a:r>
              <a:rPr lang="en-US" sz="2200" b="1" smtClean="0">
                <a:latin typeface="Arial" charset="0"/>
                <a:cs typeface="Arial" charset="0"/>
              </a:rPr>
              <a:t>health-care services</a:t>
            </a:r>
            <a:r>
              <a:rPr lang="en-US" sz="2200" smtClean="0">
                <a:latin typeface="Arial" charset="0"/>
                <a:cs typeface="Arial" charset="0"/>
              </a:rPr>
              <a:t> is likewise bringing about growth in foodservice opportunities in hospitals, long-term care facilities, and assisted-living facilities.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Foodservice in health-care facilities requires special attention to the dietary needs of patients.</a:t>
            </a:r>
          </a:p>
          <a:p>
            <a:pPr eaLnBrk="1" hangingPunct="1"/>
            <a:endParaRPr lang="en-US" sz="2200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BC7D87-5930-42EA-906C-6BD855292101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1.2</a:t>
            </a:r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40967" name="Content Placeholder 7" descr="Bronx_Zo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5400"/>
            <a:ext cx="1946275" cy="1458913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Types of Establishments (cont.)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b="1" smtClean="0">
                <a:latin typeface="Arial" charset="0"/>
                <a:cs typeface="Arial" charset="0"/>
              </a:rPr>
              <a:t>Schools and universities</a:t>
            </a:r>
            <a:r>
              <a:rPr lang="en-US" sz="2200" smtClean="0">
                <a:latin typeface="Arial" charset="0"/>
                <a:cs typeface="Arial" charset="0"/>
              </a:rPr>
              <a:t> often use satellite, or commissary feeding, which is when one kitchen prepares food that is then shipped to other locations to be served.</a:t>
            </a:r>
          </a:p>
          <a:p>
            <a:pPr eaLnBrk="1" hangingPunct="1"/>
            <a:r>
              <a:rPr lang="en-US" sz="2200" smtClean="0">
                <a:latin typeface="Arial" charset="0"/>
                <a:cs typeface="Arial" charset="0"/>
              </a:rPr>
              <a:t>Foodservice opportunities in the </a:t>
            </a:r>
            <a:r>
              <a:rPr lang="en-US" sz="2200" b="1" smtClean="0">
                <a:latin typeface="Arial" charset="0"/>
                <a:cs typeface="Arial" charset="0"/>
              </a:rPr>
              <a:t>military</a:t>
            </a:r>
            <a:r>
              <a:rPr lang="en-US" sz="2200" smtClean="0">
                <a:latin typeface="Arial" charset="0"/>
                <a:cs typeface="Arial" charset="0"/>
              </a:rPr>
              <a:t> are greater now than ever. More than a million meals are prepared in military kitchens each day.</a:t>
            </a:r>
          </a:p>
          <a:p>
            <a:pPr eaLnBrk="1" hangingPunct="1"/>
            <a:r>
              <a:rPr lang="en-US" sz="2200" smtClean="0">
                <a:latin typeface="Arial" charset="0"/>
                <a:cs typeface="Arial" charset="0"/>
              </a:rPr>
              <a:t>Food is critical to maintaining a positive and peaceful atmosphere in </a:t>
            </a:r>
            <a:r>
              <a:rPr lang="en-US" sz="2200" b="1" smtClean="0">
                <a:latin typeface="Arial" charset="0"/>
                <a:cs typeface="Arial" charset="0"/>
              </a:rPr>
              <a:t>correctional facilities</a:t>
            </a:r>
            <a:r>
              <a:rPr lang="en-US" sz="2200" smtClean="0">
                <a:latin typeface="Arial" charset="0"/>
                <a:cs typeface="Arial" charset="0"/>
              </a:rPr>
              <a:t>. Well-prepared food at minimal cost is the challenge.</a:t>
            </a:r>
          </a:p>
          <a:p>
            <a:pPr eaLnBrk="1" hangingPunct="1"/>
            <a:r>
              <a:rPr lang="en-US" sz="2200" smtClean="0">
                <a:latin typeface="Arial" charset="0"/>
                <a:cs typeface="Arial" charset="0"/>
              </a:rPr>
              <a:t>There is a wide range of foodservice opportunities in the </a:t>
            </a:r>
            <a:r>
              <a:rPr lang="en-US" sz="2200" b="1" smtClean="0">
                <a:latin typeface="Arial" charset="0"/>
                <a:cs typeface="Arial" charset="0"/>
              </a:rPr>
              <a:t>lodging</a:t>
            </a:r>
            <a:r>
              <a:rPr lang="en-US" sz="2200" smtClean="0">
                <a:latin typeface="Arial" charset="0"/>
                <a:cs typeface="Arial" charset="0"/>
              </a:rPr>
              <a:t> industry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From luxury hotels with award-winning, fine-dining operations to discount chains offering breakfasts to travelers.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61392C-8400-4739-8B87-9A436CC49C94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1.2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8575"/>
            <a:ext cx="2163763" cy="1441450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Career Pathways</a:t>
            </a:r>
          </a:p>
        </p:txBody>
      </p:sp>
      <p:sp>
        <p:nvSpPr>
          <p:cNvPr id="4301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b="1" smtClean="0">
                <a:latin typeface="Arial" charset="0"/>
                <a:cs typeface="Arial" charset="0"/>
              </a:rPr>
              <a:t>Front-of-the-house</a:t>
            </a:r>
            <a:r>
              <a:rPr lang="en-US" sz="160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en-US" sz="1400" smtClean="0">
                <a:latin typeface="Arial" charset="0"/>
                <a:cs typeface="Arial" charset="0"/>
              </a:rPr>
              <a:t>Employees serve guests directly. </a:t>
            </a:r>
          </a:p>
          <a:p>
            <a:pPr lvl="2" eaLnBrk="1" hangingPunct="1"/>
            <a:r>
              <a:rPr lang="en-US" sz="1600" smtClean="0">
                <a:latin typeface="Arial" charset="0"/>
                <a:cs typeface="Arial" charset="0"/>
              </a:rPr>
              <a:t>These positions include managers, assistant managers, banquet managers, dining room managers, hosts/ hostesses, cashiers, bar staff, serving staff, and busers.</a:t>
            </a:r>
          </a:p>
          <a:p>
            <a:pPr eaLnBrk="1" hangingPunct="1"/>
            <a:r>
              <a:rPr lang="en-US" sz="1600" b="1" smtClean="0">
                <a:latin typeface="Arial" charset="0"/>
                <a:cs typeface="Arial" charset="0"/>
              </a:rPr>
              <a:t>Back-of-the-house</a:t>
            </a:r>
            <a:r>
              <a:rPr lang="en-US" sz="160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en-US" sz="1400" smtClean="0">
                <a:latin typeface="Arial" charset="0"/>
                <a:cs typeface="Arial" charset="0"/>
              </a:rPr>
              <a:t>Employees work outside the public space. </a:t>
            </a:r>
          </a:p>
          <a:p>
            <a:pPr lvl="2" eaLnBrk="1" hangingPunct="1"/>
            <a:r>
              <a:rPr lang="en-US" sz="1600" smtClean="0">
                <a:latin typeface="Arial" charset="0"/>
                <a:cs typeface="Arial" charset="0"/>
              </a:rPr>
              <a:t>These positions include chefs, line cooks, pastry chefs, dishwashers, bookkeepers, storeroom clerks, purchasers, dietitians, and menu planners. </a:t>
            </a:r>
          </a:p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An </a:t>
            </a:r>
            <a:r>
              <a:rPr lang="en-US" sz="1600" b="1" smtClean="0">
                <a:latin typeface="Arial" charset="0"/>
                <a:cs typeface="Arial" charset="0"/>
              </a:rPr>
              <a:t>entry-level job </a:t>
            </a:r>
            <a:endParaRPr lang="en-US" sz="160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1400" smtClean="0">
                <a:latin typeface="Arial" charset="0"/>
                <a:cs typeface="Arial" charset="0"/>
              </a:rPr>
              <a:t>One that requires little or no previous experience. </a:t>
            </a:r>
          </a:p>
          <a:p>
            <a:pPr lvl="2" eaLnBrk="1" hangingPunct="1"/>
            <a:r>
              <a:rPr lang="en-US" sz="1600" smtClean="0">
                <a:latin typeface="Arial" charset="0"/>
                <a:cs typeface="Arial" charset="0"/>
              </a:rPr>
              <a:t>Such jobs are an important starting point in any career. Entry-level jobs usually lead to other positions with more responsibility.</a:t>
            </a:r>
          </a:p>
          <a:p>
            <a:pPr eaLnBrk="1" hangingPunct="1"/>
            <a:endParaRPr lang="en-US" sz="1600" smtClean="0">
              <a:latin typeface="Arial" charset="0"/>
              <a:cs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A2FB7-9EBD-446F-A31B-AE79D27CB4A3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013" name="Content Placeholder 7"/>
          <p:cNvSpPr>
            <a:spLocks noGrp="1"/>
          </p:cNvSpPr>
          <p:nvPr>
            <p:ph idx="13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There are many career opportunities in the hospitality industry, including positions for both front-of-the-house and back-of-the-house.</a:t>
            </a:r>
          </a:p>
        </p:txBody>
      </p:sp>
      <p:sp>
        <p:nvSpPr>
          <p:cNvPr id="43014" name="TextBox 4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1.2</a:t>
            </a:r>
          </a:p>
        </p:txBody>
      </p:sp>
      <p:sp>
        <p:nvSpPr>
          <p:cNvPr id="43015" name="TextBox 5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5" y="26988"/>
            <a:ext cx="2271713" cy="1497012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Section 1.2 Summary</a:t>
            </a:r>
          </a:p>
        </p:txBody>
      </p:sp>
      <p:sp>
        <p:nvSpPr>
          <p:cNvPr id="4403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Stop!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B73CD-822D-494E-9408-A15175F3ACD6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1.2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2755900" cy="3276600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Why People Travel</a:t>
            </a:r>
          </a:p>
        </p:txBody>
      </p:sp>
      <p:sp>
        <p:nvSpPr>
          <p:cNvPr id="45059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45060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000" b="1" smtClean="0">
                <a:latin typeface="Arial" charset="0"/>
                <a:cs typeface="Arial" charset="0"/>
              </a:rPr>
              <a:t>Leisure traveler</a:t>
            </a:r>
            <a:r>
              <a:rPr lang="en-US" sz="2000" smtClean="0">
                <a:latin typeface="Arial" charset="0"/>
                <a:cs typeface="Arial" charset="0"/>
              </a:rPr>
              <a:t>s 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Go to a place for relaxation, entertainment, education, adventure and sport, and social and family events.</a:t>
            </a:r>
          </a:p>
          <a:p>
            <a:pPr eaLnBrk="1" hangingPunct="1"/>
            <a:r>
              <a:rPr lang="en-US" sz="2000" b="1" smtClean="0">
                <a:latin typeface="Arial" charset="0"/>
                <a:cs typeface="Arial" charset="0"/>
              </a:rPr>
              <a:t>Business travelers</a:t>
            </a:r>
            <a:r>
              <a:rPr lang="en-US" sz="200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Go to a specific place for the purposes of sales, negotiations, training, or other types of business related to their jobs.</a:t>
            </a:r>
          </a:p>
          <a:p>
            <a:pPr lvl="2" eaLnBrk="1" hangingPunct="1"/>
            <a:r>
              <a:rPr lang="en-US" sz="2000" smtClean="0">
                <a:latin typeface="Arial" charset="0"/>
                <a:cs typeface="Arial" charset="0"/>
              </a:rPr>
              <a:t>Business travelers represent the majority of guests for most lodging establishments. </a:t>
            </a:r>
          </a:p>
          <a:p>
            <a:pPr eaLnBrk="1" hangingPunct="1"/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4506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AC66C4-30FE-4585-93A1-D33B109EF10E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1.3</a:t>
            </a:r>
          </a:p>
        </p:txBody>
      </p:sp>
      <p:sp>
        <p:nvSpPr>
          <p:cNvPr id="45063" name="TextBox 8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2414588" cy="2819400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Why People Travel (cont.)</a:t>
            </a:r>
          </a:p>
        </p:txBody>
      </p:sp>
      <p:sp>
        <p:nvSpPr>
          <p:cNvPr id="4608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b="1" smtClean="0">
                <a:latin typeface="Arial" charset="0"/>
                <a:cs typeface="Arial" charset="0"/>
              </a:rPr>
              <a:t>Cultural tourists</a:t>
            </a:r>
            <a:r>
              <a:rPr lang="en-US" sz="200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Visit other lands to observe, learn about, and live among people whose cultures are different from their own.</a:t>
            </a:r>
          </a:p>
          <a:p>
            <a:pPr lvl="2" eaLnBrk="1" hangingPunct="1"/>
            <a:r>
              <a:rPr lang="en-US" sz="2000" smtClean="0">
                <a:latin typeface="Arial" charset="0"/>
                <a:cs typeface="Arial" charset="0"/>
              </a:rPr>
              <a:t>Spain or Italy</a:t>
            </a:r>
          </a:p>
          <a:p>
            <a:pPr eaLnBrk="1" hangingPunct="1"/>
            <a:r>
              <a:rPr lang="en-US" sz="2000" b="1" smtClean="0">
                <a:latin typeface="Arial" charset="0"/>
                <a:cs typeface="Arial" charset="0"/>
              </a:rPr>
              <a:t>Environmental tourists</a:t>
            </a:r>
            <a:r>
              <a:rPr lang="en-US" sz="200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Visit places in order to enjoy their natural beauty. </a:t>
            </a:r>
          </a:p>
          <a:p>
            <a:pPr lvl="2" eaLnBrk="1" hangingPunct="1"/>
            <a:r>
              <a:rPr lang="en-US" sz="2000" smtClean="0">
                <a:latin typeface="Arial" charset="0"/>
                <a:cs typeface="Arial" charset="0"/>
              </a:rPr>
              <a:t>These tourists often enjoy photography, hiking, biking, mountain climbing, camping, and canoeing.</a:t>
            </a:r>
          </a:p>
          <a:p>
            <a:pPr eaLnBrk="1" hangingPunct="1"/>
            <a:r>
              <a:rPr lang="en-US" sz="2000" b="1" smtClean="0">
                <a:latin typeface="Arial" charset="0"/>
                <a:cs typeface="Arial" charset="0"/>
              </a:rPr>
              <a:t>Recreational tourists</a:t>
            </a:r>
            <a:r>
              <a:rPr lang="en-US" sz="200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Usually look for places where they can swim, lie in the sun, ski, play golf or tennis, see shows, and so on.</a:t>
            </a:r>
          </a:p>
          <a:p>
            <a:pPr lvl="2" eaLnBrk="1" hangingPunct="1"/>
            <a:r>
              <a:rPr lang="en-US" sz="1800" smtClean="0">
                <a:latin typeface="Arial" charset="0"/>
                <a:cs typeface="Arial" charset="0"/>
              </a:rPr>
              <a:t>Myrtle Beach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149576-2C61-4DE6-B88A-16106B07ACF0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5" name="Content Placeholder 8"/>
          <p:cNvSpPr>
            <a:spLocks noGrp="1"/>
          </p:cNvSpPr>
          <p:nvPr>
            <p:ph idx="13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To meet the needs of both leisure and business travelers, tourism is classified according to the type of travel experience that people desire. 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6" name="TextBox 4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1.3</a:t>
            </a:r>
          </a:p>
        </p:txBody>
      </p:sp>
      <p:sp>
        <p:nvSpPr>
          <p:cNvPr id="46087" name="TextBox 5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075" y="23813"/>
            <a:ext cx="2268538" cy="1497012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Types of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Lodging Operations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3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Lodging properties are classified by the level of service provided, the rates charged, the amenities offered, or any combination of these or other factors.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b="1" smtClean="0">
                <a:latin typeface="Arial" charset="0"/>
                <a:cs typeface="Arial" charset="0"/>
              </a:rPr>
              <a:t>Luxury properties</a:t>
            </a:r>
            <a:r>
              <a:rPr lang="en-US" sz="1800" smtClean="0">
                <a:latin typeface="Arial" charset="0"/>
                <a:cs typeface="Arial" charset="0"/>
              </a:rPr>
              <a:t> are hotels that offer top-of-the-line comfort and elegance.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  <a:hlinkClick r:id="rId3"/>
              </a:rPr>
              <a:t>Luxury Hotels in Paris</a:t>
            </a:r>
            <a:endParaRPr lang="en-US" sz="16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800" b="1" smtClean="0">
                <a:latin typeface="Arial" charset="0"/>
                <a:cs typeface="Arial" charset="0"/>
              </a:rPr>
              <a:t>Full-service properties</a:t>
            </a:r>
            <a:r>
              <a:rPr lang="en-US" sz="1800" smtClean="0">
                <a:latin typeface="Arial" charset="0"/>
                <a:cs typeface="Arial" charset="0"/>
              </a:rPr>
              <a:t> cater to travelers in search of a wide range of conveniences.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b="1" smtClean="0">
                <a:latin typeface="Arial" charset="0"/>
                <a:cs typeface="Arial" charset="0"/>
              </a:rPr>
              <a:t>Economy lodging</a:t>
            </a:r>
            <a:r>
              <a:rPr lang="en-US" sz="1800" smtClean="0">
                <a:latin typeface="Arial" charset="0"/>
                <a:cs typeface="Arial" charset="0"/>
              </a:rPr>
              <a:t> offers clean, low-priced lodging to traveling salespeople, senior citizens, and families with modest incomes.</a:t>
            </a:r>
          </a:p>
          <a:p>
            <a:pPr eaLnBrk="1" hangingPunct="1">
              <a:lnSpc>
                <a:spcPct val="90000"/>
              </a:lnSpc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47108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eaLnBrk="1" hangingPunct="1"/>
            <a:endParaRPr lang="en-US" sz="1600" smtClean="0">
              <a:latin typeface="Arial" charset="0"/>
              <a:cs typeface="Arial" charset="0"/>
            </a:endParaRPr>
          </a:p>
        </p:txBody>
      </p:sp>
      <p:sp>
        <p:nvSpPr>
          <p:cNvPr id="47109" name="Rectangle 10"/>
          <p:cNvSpPr>
            <a:spLocks noGrp="1"/>
          </p:cNvSpPr>
          <p:nvPr>
            <p:ph sz="quarter" idx="4294967295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47110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45E341-9DBD-445A-9C78-CB3DE02DB802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11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1.3</a:t>
            </a:r>
          </a:p>
        </p:txBody>
      </p:sp>
      <p:sp>
        <p:nvSpPr>
          <p:cNvPr id="47112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47113" name="Picture 12" descr="interior%20design%20-%20priestmangoode%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14600"/>
            <a:ext cx="41656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Types of</a:t>
            </a:r>
            <a:br>
              <a:rPr lang="en-US" sz="3600" smtClean="0">
                <a:latin typeface="Arial" charset="0"/>
                <a:cs typeface="Arial" charset="0"/>
              </a:rPr>
            </a:br>
            <a:r>
              <a:rPr lang="en-US" sz="3600" smtClean="0">
                <a:latin typeface="Arial" charset="0"/>
                <a:cs typeface="Arial" charset="0"/>
              </a:rPr>
              <a:t>Lodging Operations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1800" b="1" smtClean="0">
                <a:latin typeface="Arial" charset="0"/>
                <a:cs typeface="Arial" charset="0"/>
              </a:rPr>
              <a:t>All-suite properties</a:t>
            </a:r>
            <a:r>
              <a:rPr lang="en-US" sz="1800" smtClean="0">
                <a:latin typeface="Arial" charset="0"/>
                <a:cs typeface="Arial" charset="0"/>
              </a:rPr>
              <a:t> offer apartment-style facilities.</a:t>
            </a:r>
          </a:p>
          <a:p>
            <a:pPr eaLnBrk="1" hangingPunct="1"/>
            <a:r>
              <a:rPr lang="en-US" sz="1800" b="1" smtClean="0">
                <a:latin typeface="Arial" charset="0"/>
                <a:cs typeface="Arial" charset="0"/>
              </a:rPr>
              <a:t>Resorts</a:t>
            </a:r>
            <a:r>
              <a:rPr lang="en-US" sz="1800" smtClean="0">
                <a:latin typeface="Arial" charset="0"/>
                <a:cs typeface="Arial" charset="0"/>
              </a:rPr>
              <a:t> feature extensive facilities for vacationers who are looking for recreational activities and entertainment.</a:t>
            </a:r>
          </a:p>
          <a:p>
            <a:pPr eaLnBrk="1" hangingPunct="1"/>
            <a:r>
              <a:rPr lang="en-US" sz="1800" b="1" smtClean="0">
                <a:latin typeface="Arial" charset="0"/>
                <a:cs typeface="Arial" charset="0"/>
              </a:rPr>
              <a:t>Bed and breakfasts</a:t>
            </a:r>
            <a:r>
              <a:rPr lang="en-US" sz="1800" smtClean="0">
                <a:latin typeface="Arial" charset="0"/>
                <a:cs typeface="Arial" charset="0"/>
              </a:rPr>
              <a:t> cater to guests looking for quaint, quiet accommodations with simple amenities. </a:t>
            </a:r>
          </a:p>
          <a:p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48132" name="Rectangle 4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sz="2000" smtClean="0">
              <a:latin typeface="Arial" charset="0"/>
              <a:cs typeface="Arial" charset="0"/>
            </a:endParaRPr>
          </a:p>
        </p:txBody>
      </p:sp>
      <p:pic>
        <p:nvPicPr>
          <p:cNvPr id="48133" name="Picture 6" descr="SUITE%20ACCOMMODATIONS-SuiteWeb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0"/>
            <a:ext cx="47244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8" descr="global_resorts_network_cab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62400"/>
            <a:ext cx="26670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0" descr="bed-and-breakf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572000"/>
            <a:ext cx="205263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Ratings Organizations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The </a:t>
            </a:r>
            <a:r>
              <a:rPr lang="en-US" sz="2000" b="1" smtClean="0">
                <a:latin typeface="Arial" charset="0"/>
                <a:cs typeface="Arial" charset="0"/>
              </a:rPr>
              <a:t>American Automobile Association’s (AAA)</a:t>
            </a:r>
            <a:r>
              <a:rPr lang="en-US" sz="2000" smtClean="0">
                <a:latin typeface="Arial" charset="0"/>
                <a:cs typeface="Arial" charset="0"/>
              </a:rPr>
              <a:t> Tour Book is the most widely recognized rating service in the United States.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The Tour Book uses a diamond system in judging overall quality: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US" sz="1700" smtClean="0">
                <a:latin typeface="Arial" charset="0"/>
                <a:cs typeface="Arial" charset="0"/>
              </a:rPr>
              <a:t>Functional accommodations that comply with minimum standards; meet basic needs of comfort, privacy, cleanliness, and safety.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US" sz="1700" smtClean="0">
                <a:latin typeface="Arial" charset="0"/>
                <a:cs typeface="Arial" charset="0"/>
              </a:rPr>
              <a:t>Noticeable enhancements over properties in terms of decor and/or quality of furnishings.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US" sz="1700" smtClean="0">
                <a:latin typeface="Arial" charset="0"/>
                <a:cs typeface="Arial" charset="0"/>
              </a:rPr>
              <a:t>Marked upgrade in services and comfort, with additional amenities and/or facilities.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US" sz="1700" smtClean="0">
                <a:latin typeface="Arial" charset="0"/>
                <a:cs typeface="Arial" charset="0"/>
              </a:rPr>
              <a:t>Excellent properties offering a high level of service and a wide variety of amenities and upscale facilities.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US" sz="1700" smtClean="0">
                <a:latin typeface="Arial" charset="0"/>
                <a:cs typeface="Arial" charset="0"/>
              </a:rPr>
              <a:t>Exceptional establishments providing the highest level of luxury and service. 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02C327-D57D-494A-9D7A-2719F62E1682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9157" name="Content Placeholder 4"/>
          <p:cNvSpPr>
            <a:spLocks noGrp="1"/>
          </p:cNvSpPr>
          <p:nvPr>
            <p:ph idx="13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To distinguish one lodging property from another, several organizations rate the quality of lodging establishments.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1.3</a:t>
            </a:r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491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100" y="28575"/>
            <a:ext cx="2219325" cy="1470025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Lodging Careers</a:t>
            </a:r>
          </a:p>
        </p:txBody>
      </p:sp>
      <p:sp>
        <p:nvSpPr>
          <p:cNvPr id="50179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Customer contact positions include front office, food and beverage, or concierge.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 front office has four main responsibilities: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US" smtClean="0">
                <a:latin typeface="Arial" charset="0"/>
                <a:cs typeface="Arial" charset="0"/>
              </a:rPr>
              <a:t>Check-in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US" smtClean="0">
                <a:latin typeface="Arial" charset="0"/>
                <a:cs typeface="Arial" charset="0"/>
              </a:rPr>
              <a:t>Reservations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US" smtClean="0">
                <a:latin typeface="Arial" charset="0"/>
                <a:cs typeface="Arial" charset="0"/>
              </a:rPr>
              <a:t>Information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US" smtClean="0">
                <a:latin typeface="Arial" charset="0"/>
                <a:cs typeface="Arial" charset="0"/>
              </a:rPr>
              <a:t>Checkout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Behind-the-scenes positions include housekeeping, accounting and financial, security, engineering, and facility management.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BB6C55-19E0-4857-AECE-E424B777A1FE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81" name="Content Placeholder 11"/>
          <p:cNvSpPr>
            <a:spLocks noGrp="1"/>
          </p:cNvSpPr>
          <p:nvPr>
            <p:ph idx="13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Careers in the lodging industry are typically divided into those with customer contact and those that support the running of the operation. </a:t>
            </a: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1.3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501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5400"/>
            <a:ext cx="2254250" cy="1503363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Big Picture: The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Hospitality Industry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19FA3-31BA-405D-A376-F0C5490E6F81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1.1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14342" name="Picture 2" descr="C:\Users\Schwartz Family\Documents\GSPS\EL_NRA\Shutterstock Downloads\shutterstock_40566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338" y="22225"/>
            <a:ext cx="1963737" cy="1473200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4343" name="Group 28"/>
          <p:cNvGrpSpPr>
            <a:grpSpLocks/>
          </p:cNvGrpSpPr>
          <p:nvPr/>
        </p:nvGrpSpPr>
        <p:grpSpPr bwMode="auto">
          <a:xfrm>
            <a:off x="609600" y="1600200"/>
            <a:ext cx="8229600" cy="4648200"/>
            <a:chOff x="384" y="1008"/>
            <a:chExt cx="5184" cy="2928"/>
          </a:xfrm>
        </p:grpSpPr>
        <p:sp>
          <p:nvSpPr>
            <p:cNvPr id="14344" name="Rectangle 10"/>
            <p:cNvSpPr>
              <a:spLocks noChangeArrowheads="1"/>
            </p:cNvSpPr>
            <p:nvPr/>
          </p:nvSpPr>
          <p:spPr bwMode="auto">
            <a:xfrm>
              <a:off x="384" y="1008"/>
              <a:ext cx="129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11"/>
            <p:cNvSpPr>
              <a:spLocks noChangeArrowheads="1"/>
            </p:cNvSpPr>
            <p:nvPr/>
          </p:nvSpPr>
          <p:spPr bwMode="auto">
            <a:xfrm>
              <a:off x="2208" y="1920"/>
              <a:ext cx="124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Rectangle 12"/>
            <p:cNvSpPr>
              <a:spLocks noChangeArrowheads="1"/>
            </p:cNvSpPr>
            <p:nvPr/>
          </p:nvSpPr>
          <p:spPr bwMode="auto">
            <a:xfrm>
              <a:off x="480" y="3216"/>
              <a:ext cx="1152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Rectangle 13"/>
            <p:cNvSpPr>
              <a:spLocks noChangeArrowheads="1"/>
            </p:cNvSpPr>
            <p:nvPr/>
          </p:nvSpPr>
          <p:spPr bwMode="auto">
            <a:xfrm>
              <a:off x="2208" y="3168"/>
              <a:ext cx="124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Rectangle 14"/>
            <p:cNvSpPr>
              <a:spLocks noChangeArrowheads="1"/>
            </p:cNvSpPr>
            <p:nvPr/>
          </p:nvSpPr>
          <p:spPr bwMode="auto">
            <a:xfrm>
              <a:off x="3984" y="3216"/>
              <a:ext cx="124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Text Box 15"/>
            <p:cNvSpPr txBox="1">
              <a:spLocks noChangeArrowheads="1"/>
            </p:cNvSpPr>
            <p:nvPr/>
          </p:nvSpPr>
          <p:spPr bwMode="auto">
            <a:xfrm>
              <a:off x="480" y="1152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Travel and Tourism</a:t>
              </a:r>
            </a:p>
          </p:txBody>
        </p:sp>
        <p:sp>
          <p:nvSpPr>
            <p:cNvPr id="14350" name="Text Box 16"/>
            <p:cNvSpPr txBox="1">
              <a:spLocks noChangeArrowheads="1"/>
            </p:cNvSpPr>
            <p:nvPr/>
          </p:nvSpPr>
          <p:spPr bwMode="auto">
            <a:xfrm>
              <a:off x="2304" y="2160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Hospitality</a:t>
              </a:r>
            </a:p>
          </p:txBody>
        </p:sp>
        <p:sp>
          <p:nvSpPr>
            <p:cNvPr id="14351" name="Text Box 17"/>
            <p:cNvSpPr txBox="1">
              <a:spLocks noChangeArrowheads="1"/>
            </p:cNvSpPr>
            <p:nvPr/>
          </p:nvSpPr>
          <p:spPr bwMode="auto">
            <a:xfrm>
              <a:off x="528" y="3456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Lodging</a:t>
              </a:r>
            </a:p>
          </p:txBody>
        </p:sp>
        <p:sp>
          <p:nvSpPr>
            <p:cNvPr id="14352" name="Text Box 18"/>
            <p:cNvSpPr txBox="1">
              <a:spLocks noChangeArrowheads="1"/>
            </p:cNvSpPr>
            <p:nvPr/>
          </p:nvSpPr>
          <p:spPr bwMode="auto">
            <a:xfrm>
              <a:off x="2304" y="3360"/>
              <a:ext cx="9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Event Planning</a:t>
              </a:r>
            </a:p>
          </p:txBody>
        </p:sp>
        <p:sp>
          <p:nvSpPr>
            <p:cNvPr id="14353" name="Text Box 19"/>
            <p:cNvSpPr txBox="1">
              <a:spLocks noChangeArrowheads="1"/>
            </p:cNvSpPr>
            <p:nvPr/>
          </p:nvSpPr>
          <p:spPr bwMode="auto">
            <a:xfrm>
              <a:off x="4080" y="3456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Food Service</a:t>
              </a:r>
            </a:p>
          </p:txBody>
        </p:sp>
        <p:sp>
          <p:nvSpPr>
            <p:cNvPr id="14354" name="Line 20"/>
            <p:cNvSpPr>
              <a:spLocks noChangeShapeType="1"/>
            </p:cNvSpPr>
            <p:nvPr/>
          </p:nvSpPr>
          <p:spPr bwMode="auto">
            <a:xfrm>
              <a:off x="1776" y="12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21"/>
            <p:cNvSpPr>
              <a:spLocks noChangeShapeType="1"/>
            </p:cNvSpPr>
            <p:nvPr/>
          </p:nvSpPr>
          <p:spPr bwMode="auto">
            <a:xfrm>
              <a:off x="1008" y="1824"/>
              <a:ext cx="105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22"/>
            <p:cNvSpPr>
              <a:spLocks noChangeShapeType="1"/>
            </p:cNvSpPr>
            <p:nvPr/>
          </p:nvSpPr>
          <p:spPr bwMode="auto">
            <a:xfrm flipH="1">
              <a:off x="1152" y="2736"/>
              <a:ext cx="100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3"/>
            <p:cNvSpPr>
              <a:spLocks noChangeShapeType="1"/>
            </p:cNvSpPr>
            <p:nvPr/>
          </p:nvSpPr>
          <p:spPr bwMode="auto">
            <a:xfrm>
              <a:off x="2688" y="27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4"/>
            <p:cNvSpPr>
              <a:spLocks noChangeShapeType="1"/>
            </p:cNvSpPr>
            <p:nvPr/>
          </p:nvSpPr>
          <p:spPr bwMode="auto">
            <a:xfrm>
              <a:off x="3504" y="2736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5"/>
            <p:cNvSpPr>
              <a:spLocks noChangeShapeType="1"/>
            </p:cNvSpPr>
            <p:nvPr/>
          </p:nvSpPr>
          <p:spPr bwMode="auto">
            <a:xfrm>
              <a:off x="3552" y="240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Text Box 26"/>
            <p:cNvSpPr txBox="1">
              <a:spLocks noChangeArrowheads="1"/>
            </p:cNvSpPr>
            <p:nvPr/>
          </p:nvSpPr>
          <p:spPr bwMode="auto">
            <a:xfrm>
              <a:off x="2448" y="1008"/>
              <a:ext cx="187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Combination of all of the services that people need and will pay for when they are away from home. (Ex:  transportation, lodging, and dining.</a:t>
              </a:r>
            </a:p>
          </p:txBody>
        </p:sp>
        <p:sp>
          <p:nvSpPr>
            <p:cNvPr id="14361" name="Text Box 27"/>
            <p:cNvSpPr txBox="1">
              <a:spLocks noChangeArrowheads="1"/>
            </p:cNvSpPr>
            <p:nvPr/>
          </p:nvSpPr>
          <p:spPr bwMode="auto">
            <a:xfrm>
              <a:off x="4080" y="2016"/>
              <a:ext cx="1488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Services that people use and receive when they are away from home (Dining and lodging)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Section 1.3 Summary</a:t>
            </a:r>
          </a:p>
        </p:txBody>
      </p:sp>
      <p:sp>
        <p:nvSpPr>
          <p:cNvPr id="5120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STOP!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F81BD-C51E-4B37-B95A-144569D633D4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1.3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819400"/>
            <a:ext cx="3843338" cy="2562225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History of Hospitality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and Foodservice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4E9B33-E565-44C5-8F69-6B7DBAB1F2A2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1.1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sp>
        <p:nvSpPr>
          <p:cNvPr id="15366" name="Content Placeholder 9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sz="2000" i="1" smtClean="0">
                <a:latin typeface="Arial" charset="0"/>
                <a:cs typeface="Arial" charset="0"/>
              </a:rPr>
              <a:t>The Real Beginning: Ancient Greece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Ancient Greeks rarely dined out, although they enjoyed the social aspect of dining and often got together for banquets.</a:t>
            </a:r>
          </a:p>
          <a:p>
            <a:pPr lvl="2" eaLnBrk="1" hangingPunct="1"/>
            <a:r>
              <a:rPr lang="en-US" sz="1600" smtClean="0">
                <a:latin typeface="Arial" charset="0"/>
                <a:cs typeface="Arial" charset="0"/>
              </a:rPr>
              <a:t>Lesche</a:t>
            </a:r>
          </a:p>
          <a:p>
            <a:pPr lvl="3" eaLnBrk="1" hangingPunct="1"/>
            <a:r>
              <a:rPr lang="en-US" sz="1400" smtClean="0">
                <a:latin typeface="Arial" charset="0"/>
                <a:cs typeface="Arial" charset="0"/>
              </a:rPr>
              <a:t>Private clubs that offered food to members</a:t>
            </a:r>
          </a:p>
          <a:p>
            <a:pPr lvl="2" eaLnBrk="1" hangingPunct="1"/>
            <a:r>
              <a:rPr lang="en-US" sz="1600" smtClean="0">
                <a:latin typeface="Arial" charset="0"/>
                <a:cs typeface="Arial" charset="0"/>
              </a:rPr>
              <a:t>Phatnai</a:t>
            </a:r>
          </a:p>
          <a:p>
            <a:pPr lvl="3" eaLnBrk="1" hangingPunct="1"/>
            <a:r>
              <a:rPr lang="en-US" sz="1400" smtClean="0">
                <a:latin typeface="Arial" charset="0"/>
                <a:cs typeface="Arial" charset="0"/>
              </a:rPr>
              <a:t>Establishments that catered to travelers, traders, and visiting diplomats</a:t>
            </a:r>
          </a:p>
          <a:p>
            <a:pPr lvl="2" eaLnBrk="1" hangingPunct="1"/>
            <a:r>
              <a:rPr lang="en-US" sz="1600" smtClean="0">
                <a:latin typeface="Arial" charset="0"/>
                <a:cs typeface="Arial" charset="0"/>
              </a:rPr>
              <a:t>Reclining on couches, enjoying music, poetry, and dancing.</a:t>
            </a:r>
          </a:p>
          <a:p>
            <a:pPr eaLnBrk="1" hangingPunct="1"/>
            <a:r>
              <a:rPr lang="en-US" sz="2000" i="1" smtClean="0">
                <a:latin typeface="Arial" charset="0"/>
                <a:cs typeface="Arial" charset="0"/>
              </a:rPr>
              <a:t>Rome:</a:t>
            </a:r>
            <a:r>
              <a:rPr lang="en-US" sz="2000" smtClean="0">
                <a:latin typeface="Arial" charset="0"/>
                <a:cs typeface="Arial" charset="0"/>
              </a:rPr>
              <a:t> (Roman empire was based in Italy in the city of Rome)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Romans’ meals were primarily served in the home.</a:t>
            </a:r>
          </a:p>
          <a:p>
            <a:pPr lvl="1" eaLnBrk="1" hangingPunct="1"/>
            <a:r>
              <a:rPr lang="en-US" sz="1800" smtClean="0">
                <a:latin typeface="Arial" charset="0"/>
                <a:cs typeface="Arial" charset="0"/>
              </a:rPr>
              <a:t>Romans’ desires for exotic foods and spices increased trade, stretching the Roman Empire farther east and north.</a:t>
            </a:r>
          </a:p>
          <a:p>
            <a:pPr lvl="2" eaLnBrk="1" hangingPunct="1"/>
            <a:r>
              <a:rPr lang="en-US" sz="1600" smtClean="0">
                <a:latin typeface="Arial" charset="0"/>
                <a:cs typeface="Arial" charset="0"/>
              </a:rPr>
              <a:t>France, Germany, England, Spain, and Portugal</a:t>
            </a: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313" y="1524000"/>
            <a:ext cx="53943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6038"/>
            <a:ext cx="2095500" cy="1477962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The History of Hospitality</a:t>
            </a:r>
            <a:br>
              <a:rPr lang="en-US" sz="3600" smtClean="0">
                <a:latin typeface="Arial" charset="0"/>
                <a:cs typeface="Arial" charset="0"/>
              </a:rPr>
            </a:br>
            <a:r>
              <a:rPr lang="en-US" sz="3600" smtClean="0">
                <a:latin typeface="Arial" charset="0"/>
                <a:cs typeface="Arial" charset="0"/>
              </a:rPr>
              <a:t>and Foodservice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latin typeface="Arial" charset="0"/>
                <a:cs typeface="Arial" charset="0"/>
              </a:rPr>
              <a:t>The Middle Ages: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Change from a nomadic society to farming society</a:t>
            </a:r>
          </a:p>
          <a:p>
            <a:pPr lvl="2" eaLnBrk="1" hangingPunct="1"/>
            <a:r>
              <a:rPr lang="en-US" sz="1800" smtClean="0">
                <a:latin typeface="Arial" charset="0"/>
                <a:cs typeface="Arial" charset="0"/>
              </a:rPr>
              <a:t>Loss of specific religious beliefs allowed for usage of the land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Feudal society</a:t>
            </a:r>
          </a:p>
          <a:p>
            <a:pPr lvl="2" eaLnBrk="1" hangingPunct="1"/>
            <a:r>
              <a:rPr lang="en-US" sz="1800" smtClean="0">
                <a:latin typeface="Arial" charset="0"/>
                <a:cs typeface="Arial" charset="0"/>
              </a:rPr>
              <a:t>Landowners, who lived in relative comfort, held large banquets almost every night.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Travel was extremely dangerous. After the Moors invaded Spain in 800 AD, trade with the Far East and India came to a stop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mtClean="0">
                <a:latin typeface="Arial" charset="0"/>
                <a:cs typeface="Arial" charset="0"/>
              </a:rPr>
              <a:t> including the shipment of spices and fine goods.</a:t>
            </a:r>
          </a:p>
          <a:p>
            <a:pPr lvl="2" eaLnBrk="1" hangingPunct="1"/>
            <a:r>
              <a:rPr lang="en-US" sz="1800" smtClean="0">
                <a:latin typeface="Arial" charset="0"/>
                <a:cs typeface="Arial" charset="0"/>
              </a:rPr>
              <a:t>Europe remained isolated from the rest of the world for 200 years.</a:t>
            </a:r>
          </a:p>
          <a:p>
            <a:endParaRPr lang="en-US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History of Hospitality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and Foodservice (cont.)</a:t>
            </a:r>
          </a:p>
        </p:txBody>
      </p:sp>
      <p:sp>
        <p:nvSpPr>
          <p:cNvPr id="17411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9"/>
          <p:cNvSpPr>
            <a:spLocks noGrp="1"/>
          </p:cNvSpPr>
          <p:nvPr>
            <p:ph sz="half" idx="1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eaLnBrk="1" hangingPunct="1"/>
            <a:r>
              <a:rPr lang="en-US" sz="1800" i="1" smtClean="0">
                <a:latin typeface="Arial" charset="0"/>
                <a:cs typeface="Arial" charset="0"/>
              </a:rPr>
              <a:t>The Renaissance through the French Revolution: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During the Renaissance, world travel and international trade greatly improved the European way of life. </a:t>
            </a:r>
          </a:p>
          <a:p>
            <a:pPr lvl="1" eaLnBrk="1" hangingPunct="1"/>
            <a:r>
              <a:rPr lang="en-US" sz="1600" smtClean="0">
                <a:latin typeface="Arial" charset="0"/>
                <a:cs typeface="Arial" charset="0"/>
              </a:rPr>
              <a:t>The food preparation system we now call </a:t>
            </a:r>
            <a:r>
              <a:rPr lang="en-US" sz="1600" i="1" smtClean="0">
                <a:latin typeface="Arial" charset="0"/>
                <a:cs typeface="Arial" charset="0"/>
              </a:rPr>
              <a:t>haute cuisine</a:t>
            </a:r>
            <a:r>
              <a:rPr lang="en-US" sz="1600" smtClean="0">
                <a:latin typeface="Arial" charset="0"/>
                <a:cs typeface="Arial" charset="0"/>
              </a:rPr>
              <a:t>.</a:t>
            </a:r>
          </a:p>
          <a:p>
            <a:pPr lvl="2" eaLnBrk="1" hangingPunct="1"/>
            <a:r>
              <a:rPr lang="en-US" sz="1800" smtClean="0">
                <a:latin typeface="Arial" charset="0"/>
                <a:cs typeface="Arial" charset="0"/>
              </a:rPr>
              <a:t>An elaborate and refined system of food preparation, had its roots during this period.</a:t>
            </a:r>
          </a:p>
          <a:p>
            <a:pPr lvl="1" eaLnBrk="1" hangingPunct="1"/>
            <a:endParaRPr lang="en-US" sz="1600" smtClean="0">
              <a:latin typeface="Arial" charset="0"/>
              <a:cs typeface="Arial" charset="0"/>
            </a:endParaRP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A29212-FBD0-4945-826B-8BAABF9D988A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57200" y="6446838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1.1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295400" y="6453188"/>
            <a:ext cx="601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Chapter 1</a:t>
            </a:r>
            <a:r>
              <a:rPr lang="en-US" sz="1200">
                <a:solidFill>
                  <a:srgbClr val="009900"/>
                </a:solidFill>
              </a:rPr>
              <a:t> | Welcome to the Restaurant and Foodservice Industry</a:t>
            </a:r>
          </a:p>
        </p:txBody>
      </p:sp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313" y="1524000"/>
            <a:ext cx="53943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2" descr="haute_cuis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667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The History of Hospitality</a:t>
            </a:r>
            <a:br>
              <a:rPr lang="en-US" sz="3600" smtClean="0">
                <a:latin typeface="Arial" charset="0"/>
                <a:cs typeface="Arial" charset="0"/>
              </a:rPr>
            </a:br>
            <a:r>
              <a:rPr lang="en-US" sz="3600" smtClean="0">
                <a:latin typeface="Arial" charset="0"/>
                <a:cs typeface="Arial" charset="0"/>
              </a:rPr>
              <a:t>and Foodservice (cont.)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Did you know…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Middle Ages silverware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Made of wood or horn, but often people ate with their hands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Only the wealthy could afford silverware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Renaissance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latin typeface="Arial" charset="0"/>
                <a:cs typeface="Arial" charset="0"/>
              </a:rPr>
              <a:t>Catherine de Medici of Italy started using silverware in 1533 when she married King Henry II of France</a:t>
            </a:r>
          </a:p>
          <a:p>
            <a:pPr lvl="3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Brought her entire staff of cooks and refined recipes to French court (Birth of French cuisine)</a:t>
            </a:r>
          </a:p>
        </p:txBody>
      </p:sp>
      <p:sp>
        <p:nvSpPr>
          <p:cNvPr id="18436" name="Rectangle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sz="2000" smtClean="0">
              <a:latin typeface="Arial" charset="0"/>
              <a:cs typeface="Arial" charset="0"/>
            </a:endParaRPr>
          </a:p>
        </p:txBody>
      </p:sp>
      <p:pic>
        <p:nvPicPr>
          <p:cNvPr id="18437" name="Picture 7" descr="CatherineDeMed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81200"/>
            <a:ext cx="27463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The History of Hospitality</a:t>
            </a:r>
            <a:br>
              <a:rPr lang="en-US" sz="3600" smtClean="0">
                <a:latin typeface="Arial" charset="0"/>
                <a:cs typeface="Arial" charset="0"/>
              </a:rPr>
            </a:br>
            <a:r>
              <a:rPr lang="en-US" sz="3600" smtClean="0">
                <a:latin typeface="Arial" charset="0"/>
                <a:cs typeface="Arial" charset="0"/>
              </a:rPr>
              <a:t>and Foodservice (cont.)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International trade greatly improved the European way of life.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>
                <a:latin typeface="Arial" charset="0"/>
                <a:cs typeface="Arial" charset="0"/>
              </a:rPr>
              <a:t>Introduction of coffee from Africa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1650—1</a:t>
            </a:r>
            <a:r>
              <a:rPr lang="en-US" sz="1400" baseline="30000" smtClean="0">
                <a:latin typeface="Arial" charset="0"/>
                <a:cs typeface="Arial" charset="0"/>
              </a:rPr>
              <a:t>st</a:t>
            </a:r>
            <a:r>
              <a:rPr lang="en-US" sz="1400" smtClean="0">
                <a:latin typeface="Arial" charset="0"/>
                <a:cs typeface="Arial" charset="0"/>
              </a:rPr>
              <a:t> coffee house, café, opens in Oxford, England.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200" smtClean="0">
                <a:latin typeface="Arial" charset="0"/>
                <a:cs typeface="Arial" charset="0"/>
              </a:rPr>
              <a:t>Open to women unlike the pubs and ale houses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b="1" smtClean="0">
                <a:latin typeface="Arial" charset="0"/>
                <a:cs typeface="Arial" charset="0"/>
              </a:rPr>
              <a:t>Guilds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Associations of people with similar interests or professions, were organized.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200" smtClean="0">
                <a:latin typeface="Arial" charset="0"/>
                <a:cs typeface="Arial" charset="0"/>
              </a:rPr>
              <a:t>Each guild controlled the production of its specialties and could prevent others from making and selling the same item.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Chaine de Rotissieres (roasters)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1400" smtClean="0">
                <a:latin typeface="Arial" charset="0"/>
                <a:cs typeface="Arial" charset="0"/>
              </a:rPr>
              <a:t>Chaine de Traiteurs (caterers)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Cooking guilds established many of the professional standards and traditions that exist today.</a:t>
            </a:r>
          </a:p>
          <a:p>
            <a:pPr>
              <a:lnSpc>
                <a:spcPct val="80000"/>
              </a:lnSpc>
            </a:pPr>
            <a:endParaRPr lang="en-US" sz="1600" smtClean="0">
              <a:latin typeface="Arial" charset="0"/>
              <a:cs typeface="Arial" charset="0"/>
            </a:endParaRPr>
          </a:p>
        </p:txBody>
      </p:sp>
      <p:sp>
        <p:nvSpPr>
          <p:cNvPr id="19460" name="Rectangle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sz="2000" smtClean="0">
              <a:latin typeface="Arial" charset="0"/>
              <a:cs typeface="Arial" charset="0"/>
            </a:endParaRPr>
          </a:p>
        </p:txBody>
      </p:sp>
      <p:pic>
        <p:nvPicPr>
          <p:cNvPr id="19461" name="Picture 7" descr="kitc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38400"/>
            <a:ext cx="3581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13953</TotalTime>
  <Words>3778</Words>
  <Application>Microsoft Macintosh PowerPoint</Application>
  <PresentationFormat>On-screen Show (4:3)</PresentationFormat>
  <Paragraphs>394</Paragraphs>
  <Slides>40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Overview of the Restaurant and Foodservice Industry</vt:lpstr>
      <vt:lpstr>The Restaurant and Foodservice Industry</vt:lpstr>
      <vt:lpstr>The Big Picture: The Hospitality Industry</vt:lpstr>
      <vt:lpstr>The History of Hospitality and Foodservice</vt:lpstr>
      <vt:lpstr>The History of Hospitality and Foodservice</vt:lpstr>
      <vt:lpstr>The History of Hospitality and Foodservice (cont.)</vt:lpstr>
      <vt:lpstr>The History of Hospitality and Foodservice (cont.)</vt:lpstr>
      <vt:lpstr>The History of Hospitality and Foodservice (cont.)</vt:lpstr>
      <vt:lpstr>The History of Hospitality and Foodservice (cont.)</vt:lpstr>
      <vt:lpstr>The History of Hospitality and Foodservice</vt:lpstr>
      <vt:lpstr>The History of Hospitality and Foodservice (cont.)</vt:lpstr>
      <vt:lpstr>The History of Hospitality and Foodservice (cont.)</vt:lpstr>
      <vt:lpstr>The History of Hospitality and Foodservice (cont.)</vt:lpstr>
      <vt:lpstr>The History of Hospitality and Foodservice (cont.)</vt:lpstr>
      <vt:lpstr>The History of Hospitality and Foodservice (cont.)</vt:lpstr>
      <vt:lpstr>The History of Hospitality and Foodservice (cont.)</vt:lpstr>
      <vt:lpstr>The History of Hospitality and Foodservice (cont.)</vt:lpstr>
      <vt:lpstr>Section 1.1</vt:lpstr>
      <vt:lpstr>Great Chefs</vt:lpstr>
      <vt:lpstr>Chefs Of the 20th Century</vt:lpstr>
      <vt:lpstr>Types of Establishments</vt:lpstr>
      <vt:lpstr>Types of Establishments (cont.)</vt:lpstr>
      <vt:lpstr>Types of Establishments (cont.)</vt:lpstr>
      <vt:lpstr>Types of Establishments (cont.)</vt:lpstr>
      <vt:lpstr>Types of Establishments (cont.)</vt:lpstr>
      <vt:lpstr>Types of Establishments (cont.)</vt:lpstr>
      <vt:lpstr>Types of Establishments (cont.)</vt:lpstr>
      <vt:lpstr>Types of Establishments (cont.)</vt:lpstr>
      <vt:lpstr>Types of Establishments (cont.)</vt:lpstr>
      <vt:lpstr>Types of Establishments (cont.)</vt:lpstr>
      <vt:lpstr>Career Pathways</vt:lpstr>
      <vt:lpstr>Section 1.2 Summary</vt:lpstr>
      <vt:lpstr>Why People Travel</vt:lpstr>
      <vt:lpstr>Why People Travel (cont.)</vt:lpstr>
      <vt:lpstr>Types of Lodging Operations</vt:lpstr>
      <vt:lpstr>Types of Lodging Operations</vt:lpstr>
      <vt:lpstr>Ratings Organizations</vt:lpstr>
      <vt:lpstr>Lodging Careers</vt:lpstr>
      <vt:lpstr>Section 1.3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Schwartz</dc:creator>
  <cp:lastModifiedBy>Raean Lane</cp:lastModifiedBy>
  <cp:revision>1201</cp:revision>
  <dcterms:created xsi:type="dcterms:W3CDTF">2009-09-15T22:22:03Z</dcterms:created>
  <dcterms:modified xsi:type="dcterms:W3CDTF">2014-09-02T01:19:00Z</dcterms:modified>
</cp:coreProperties>
</file>