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0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381C-0BB0-4347-838C-1ADD26172685}" type="datetimeFigureOut">
              <a:rPr lang="en-US" smtClean="0"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D2A2-7A2C-461D-942D-9ED46BBBC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3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381C-0BB0-4347-838C-1ADD26172685}" type="datetimeFigureOut">
              <a:rPr lang="en-US" smtClean="0"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D2A2-7A2C-461D-942D-9ED46BBBC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2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381C-0BB0-4347-838C-1ADD26172685}" type="datetimeFigureOut">
              <a:rPr lang="en-US" smtClean="0"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D2A2-7A2C-461D-942D-9ED46BBBC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0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381C-0BB0-4347-838C-1ADD26172685}" type="datetimeFigureOut">
              <a:rPr lang="en-US" smtClean="0"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D2A2-7A2C-461D-942D-9ED46BBBC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61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381C-0BB0-4347-838C-1ADD26172685}" type="datetimeFigureOut">
              <a:rPr lang="en-US" smtClean="0"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D2A2-7A2C-461D-942D-9ED46BBBC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7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381C-0BB0-4347-838C-1ADD26172685}" type="datetimeFigureOut">
              <a:rPr lang="en-US" smtClean="0"/>
              <a:t>9/1/14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D2A2-7A2C-461D-942D-9ED46BBBC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6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381C-0BB0-4347-838C-1ADD26172685}" type="datetimeFigureOut">
              <a:rPr lang="en-US" smtClean="0"/>
              <a:t>9/1/14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D2A2-7A2C-461D-942D-9ED46BBBC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5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381C-0BB0-4347-838C-1ADD26172685}" type="datetimeFigureOut">
              <a:rPr lang="en-US" smtClean="0"/>
              <a:t>9/1/14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D2A2-7A2C-461D-942D-9ED46BBBC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7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381C-0BB0-4347-838C-1ADD26172685}" type="datetimeFigureOut">
              <a:rPr lang="en-US" smtClean="0"/>
              <a:t>9/1/14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D2A2-7A2C-461D-942D-9ED46BBBC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19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381C-0BB0-4347-838C-1ADD26172685}" type="datetimeFigureOut">
              <a:rPr lang="en-US" smtClean="0"/>
              <a:t>9/1/14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D2A2-7A2C-461D-942D-9ED46BBBC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7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381C-0BB0-4347-838C-1ADD26172685}" type="datetimeFigureOut">
              <a:rPr lang="en-US" smtClean="0"/>
              <a:t>9/1/14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D2A2-7A2C-461D-942D-9ED46BBBC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8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5381C-0BB0-4347-838C-1ADD26172685}" type="datetimeFigureOut">
              <a:rPr lang="en-US" smtClean="0"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0D2A2-7A2C-461D-942D-9ED46BBBC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 Purchased and Edible Portion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pictorial guide to the formula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48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53" y="1524000"/>
            <a:ext cx="5401247" cy="3886200"/>
          </a:xfrm>
        </p:spPr>
      </p:pic>
      <p:sp>
        <p:nvSpPr>
          <p:cNvPr id="7" name="TextBox 6"/>
          <p:cNvSpPr txBox="1"/>
          <p:nvPr/>
        </p:nvSpPr>
        <p:spPr>
          <a:xfrm>
            <a:off x="6096000" y="533400"/>
            <a:ext cx="28194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latin typeface="Franklin Gothic Demi Cond" pitchFamily="34" charset="0"/>
              </a:rPr>
              <a:t>This is a green pepper.</a:t>
            </a:r>
          </a:p>
          <a:p>
            <a:endParaRPr lang="en-US" sz="3500" dirty="0">
              <a:latin typeface="Franklin Gothic Demi Cond" pitchFamily="34" charset="0"/>
            </a:endParaRPr>
          </a:p>
          <a:p>
            <a:r>
              <a:rPr lang="en-US" sz="3500" dirty="0" smtClean="0">
                <a:latin typeface="Franklin Gothic Demi Cond" pitchFamily="34" charset="0"/>
              </a:rPr>
              <a:t>Currently its state (the condition that it is in) is …</a:t>
            </a:r>
          </a:p>
          <a:p>
            <a:endParaRPr lang="en-US" sz="3500" dirty="0">
              <a:latin typeface="Franklin Gothic Demi Cond" pitchFamily="34" charset="0"/>
            </a:endParaRPr>
          </a:p>
          <a:p>
            <a:r>
              <a:rPr lang="en-US" sz="5000" dirty="0" smtClean="0">
                <a:latin typeface="Franklin Gothic Demi Cond" pitchFamily="34" charset="0"/>
              </a:rPr>
              <a:t>As Purchased</a:t>
            </a:r>
            <a:endParaRPr lang="en-US" sz="5000" dirty="0"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50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9400" y="152400"/>
            <a:ext cx="2286000" cy="5821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Franklin Gothic Demi Cond" pitchFamily="34" charset="0"/>
              </a:rPr>
              <a:t>This is the same green pepper. Its state (the condition that it is in) has changed.</a:t>
            </a:r>
          </a:p>
          <a:p>
            <a:pPr marL="0" indent="0">
              <a:buNone/>
            </a:pPr>
            <a:endParaRPr lang="en-US" dirty="0">
              <a:latin typeface="Franklin Gothic Demi Cond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Franklin Gothic Demi Cond" pitchFamily="34" charset="0"/>
              </a:rPr>
              <a:t>It has now been divided into Edible Portion and waste.</a:t>
            </a:r>
            <a:endParaRPr lang="en-US" dirty="0">
              <a:latin typeface="Franklin Gothic Demi Cond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6197600" cy="4648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5181600"/>
            <a:ext cx="2286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EDIBLE PORTION</a:t>
            </a:r>
          </a:p>
          <a:p>
            <a:r>
              <a:rPr lang="en-US" sz="2500" dirty="0" smtClean="0"/>
              <a:t>(82%)</a:t>
            </a:r>
            <a:endParaRPr lang="en-US" sz="2500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52578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WASTE</a:t>
            </a:r>
          </a:p>
          <a:p>
            <a:r>
              <a:rPr lang="en-US" sz="2500" dirty="0" smtClean="0"/>
              <a:t>(18%)</a:t>
            </a:r>
            <a:endParaRPr lang="en-US" sz="2500" dirty="0"/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>
          <a:xfrm flipV="1">
            <a:off x="1524000" y="2971800"/>
            <a:ext cx="457200" cy="22098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914900" y="2133600"/>
            <a:ext cx="114300" cy="30480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919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/>
              <a:t>Why you need the formula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can physically measure edible portion from as purchased products – but …</a:t>
            </a:r>
          </a:p>
          <a:p>
            <a:pPr lvl="1"/>
            <a:r>
              <a:rPr lang="en-US" dirty="0" smtClean="0"/>
              <a:t>It takes a long time.</a:t>
            </a:r>
          </a:p>
          <a:p>
            <a:pPr lvl="1"/>
            <a:r>
              <a:rPr lang="en-US" dirty="0" smtClean="0"/>
              <a:t>It doesn’t help you make your shopping list or your supply order for the banquet you are catering.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So smart people in kitchens have figured it out already and devised a handy formula to help you figure out how many green peppers to buy to get 1 pound of EP green pepper for your recipe.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058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The formula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sz="3500" dirty="0" smtClean="0"/>
              <a:t>To calculate As Purchased amount to buy, use this formula:</a:t>
            </a:r>
          </a:p>
          <a:p>
            <a:r>
              <a:rPr lang="en-US" sz="5900" b="1" dirty="0" smtClean="0"/>
              <a:t>AP = EP ÷ Yield Percentage</a:t>
            </a:r>
          </a:p>
          <a:p>
            <a:r>
              <a:rPr lang="en-US" sz="3900" dirty="0" smtClean="0"/>
              <a:t>The yield percentage should be expressed as a decimal.</a:t>
            </a:r>
          </a:p>
          <a:p>
            <a:r>
              <a:rPr lang="en-US" sz="3900" dirty="0" smtClean="0"/>
              <a:t>This gives you the AP amount.</a:t>
            </a:r>
          </a:p>
          <a:p>
            <a:r>
              <a:rPr lang="en-US" sz="3900" dirty="0" smtClean="0"/>
              <a:t>You get the yield percentage from the chart in the textbook or from a source like “The Book of Yields.”</a:t>
            </a:r>
          </a:p>
          <a:p>
            <a:pPr marL="0" indent="0">
              <a:buNone/>
            </a:pPr>
            <a:endParaRPr lang="en-US" sz="3900" dirty="0" smtClean="0"/>
          </a:p>
          <a:p>
            <a:pPr marL="0" indent="0">
              <a:buNone/>
            </a:pPr>
            <a:r>
              <a:rPr lang="en-US" sz="3900" dirty="0" smtClean="0"/>
              <a:t>(Yes, someone has written a book about EP and AP with the Yield Percentage for many common restaurant ingredients listed in charts.)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01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To reverse it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calculate how much EP you will get from an AP amount, you reverse the formula.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sz="5000" b="1" dirty="0" smtClean="0"/>
              <a:t>EP = AP * Yield Percent </a:t>
            </a:r>
            <a:r>
              <a:rPr lang="en-US" sz="2000" b="1" dirty="0" smtClean="0"/>
              <a:t>(expressed as 							   a decimal)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78465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271</Words>
  <Application>Microsoft Macintosh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As Purchased and Edible Portion</vt:lpstr>
      <vt:lpstr>PowerPoint Presentation</vt:lpstr>
      <vt:lpstr>PowerPoint Presentation</vt:lpstr>
      <vt:lpstr>Why you need the formula</vt:lpstr>
      <vt:lpstr>The formula</vt:lpstr>
      <vt:lpstr>To reverse 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Purchased and Edible Yield</dc:title>
  <dc:creator>Debra Hadley</dc:creator>
  <cp:lastModifiedBy>Raean Lane</cp:lastModifiedBy>
  <cp:revision>8</cp:revision>
  <dcterms:created xsi:type="dcterms:W3CDTF">2012-10-03T13:12:13Z</dcterms:created>
  <dcterms:modified xsi:type="dcterms:W3CDTF">2014-09-02T01:57:26Z</dcterms:modified>
</cp:coreProperties>
</file>